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handoutMasterIdLst>
    <p:handoutMasterId r:id="rId26"/>
  </p:handoutMasterIdLst>
  <p:sldIdLst>
    <p:sldId id="256" r:id="rId2"/>
    <p:sldId id="258" r:id="rId3"/>
    <p:sldId id="292" r:id="rId4"/>
    <p:sldId id="278" r:id="rId5"/>
    <p:sldId id="277" r:id="rId6"/>
    <p:sldId id="276" r:id="rId7"/>
    <p:sldId id="279" r:id="rId8"/>
    <p:sldId id="280" r:id="rId9"/>
    <p:sldId id="289" r:id="rId10"/>
    <p:sldId id="283" r:id="rId11"/>
    <p:sldId id="284" r:id="rId12"/>
    <p:sldId id="285" r:id="rId13"/>
    <p:sldId id="286" r:id="rId14"/>
    <p:sldId id="287" r:id="rId15"/>
    <p:sldId id="281" r:id="rId16"/>
    <p:sldId id="293" r:id="rId17"/>
    <p:sldId id="291" r:id="rId18"/>
    <p:sldId id="290" r:id="rId19"/>
    <p:sldId id="269" r:id="rId20"/>
    <p:sldId id="271" r:id="rId21"/>
    <p:sldId id="297" r:id="rId22"/>
    <p:sldId id="272" r:id="rId23"/>
    <p:sldId id="273"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mann, Lisa A" initials="BLA" lastIdx="12" clrIdx="0">
    <p:extLst/>
  </p:cmAuthor>
  <p:cmAuthor id="2" name="Brianna Creed" initials="BC" lastIdx="25" clrIdx="1"/>
  <p:cmAuthor id="3" name="Shelby Pouliot" initials="SP" lastIdx="7" clrIdx="2"/>
  <p:cmAuthor id="4" name="Pauline Carey" initials="PC"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8822" autoAdjust="0"/>
  </p:normalViewPr>
  <p:slideViewPr>
    <p:cSldViewPr>
      <p:cViewPr>
        <p:scale>
          <a:sx n="80" d="100"/>
          <a:sy n="80" d="100"/>
        </p:scale>
        <p:origin x="-1522" y="-43"/>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lvl1pPr defTabSz="933261" eaLnBrk="1" hangingPunct="1">
              <a:defRPr sz="1200">
                <a:latin typeface="Arial" charset="0"/>
                <a:cs typeface="+mn-cs"/>
              </a:defRPr>
            </a:lvl1pPr>
          </a:lstStyle>
          <a:p>
            <a:pPr>
              <a:defRPr/>
            </a:pPr>
            <a:endParaRPr lang="en-US"/>
          </a:p>
        </p:txBody>
      </p:sp>
      <p:sp>
        <p:nvSpPr>
          <p:cNvPr id="58371" name="Rectangle 3"/>
          <p:cNvSpPr>
            <a:spLocks noGrp="1" noChangeArrowheads="1"/>
          </p:cNvSpPr>
          <p:nvPr>
            <p:ph type="dt" sz="quarter" idx="1"/>
          </p:nvPr>
        </p:nvSpPr>
        <p:spPr bwMode="auto">
          <a:xfrm>
            <a:off x="3978275"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lvl1pPr algn="r" defTabSz="933261" eaLnBrk="1" hangingPunct="1">
              <a:defRPr sz="1200">
                <a:latin typeface="Arial" charset="0"/>
                <a:cs typeface="+mn-cs"/>
              </a:defRPr>
            </a:lvl1pPr>
          </a:lstStyle>
          <a:p>
            <a:pPr>
              <a:defRPr/>
            </a:pPr>
            <a:endParaRPr lang="en-US"/>
          </a:p>
        </p:txBody>
      </p:sp>
      <p:sp>
        <p:nvSpPr>
          <p:cNvPr id="58372" name="Rectangle 4"/>
          <p:cNvSpPr>
            <a:spLocks noGrp="1" noChangeArrowheads="1"/>
          </p:cNvSpPr>
          <p:nvPr>
            <p:ph type="ftr" sz="quarter" idx="2"/>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b" anchorCtr="0" compatLnSpc="1">
            <a:prstTxWarp prst="textNoShape">
              <a:avLst/>
            </a:prstTxWarp>
          </a:bodyPr>
          <a:lstStyle>
            <a:lvl1pPr defTabSz="933261" eaLnBrk="1" hangingPunct="1">
              <a:defRPr sz="1200">
                <a:latin typeface="Arial" charset="0"/>
                <a:cs typeface="+mn-cs"/>
              </a:defRPr>
            </a:lvl1pPr>
          </a:lstStyle>
          <a:p>
            <a:pPr>
              <a:defRPr/>
            </a:pPr>
            <a:endParaRPr lang="en-US"/>
          </a:p>
        </p:txBody>
      </p:sp>
      <p:sp>
        <p:nvSpPr>
          <p:cNvPr id="58373" name="Rectangle 5"/>
          <p:cNvSpPr>
            <a:spLocks noGrp="1" noChangeArrowheads="1"/>
          </p:cNvSpPr>
          <p:nvPr>
            <p:ph type="sldNum" sz="quarter" idx="3"/>
          </p:nvPr>
        </p:nvSpPr>
        <p:spPr bwMode="auto">
          <a:xfrm>
            <a:off x="3978275" y="8842375"/>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b" anchorCtr="0" compatLnSpc="1">
            <a:prstTxWarp prst="textNoShape">
              <a:avLst/>
            </a:prstTxWarp>
          </a:bodyPr>
          <a:lstStyle>
            <a:lvl1pPr algn="r" defTabSz="933261" eaLnBrk="1" hangingPunct="1">
              <a:defRPr sz="1200">
                <a:latin typeface="Arial" charset="0"/>
                <a:cs typeface="+mn-cs"/>
              </a:defRPr>
            </a:lvl1pPr>
          </a:lstStyle>
          <a:p>
            <a:pPr>
              <a:defRPr/>
            </a:pPr>
            <a:fld id="{938F5057-512E-4878-9415-4F37263C4546}" type="slidenum">
              <a:rPr lang="en-US"/>
              <a:pPr>
                <a:defRPr/>
              </a:pPr>
              <a:t>‹#›</a:t>
            </a:fld>
            <a:endParaRPr lang="en-US"/>
          </a:p>
        </p:txBody>
      </p:sp>
    </p:spTree>
    <p:extLst>
      <p:ext uri="{BB962C8B-B14F-4D97-AF65-F5344CB8AC3E}">
        <p14:creationId xmlns:p14="http://schemas.microsoft.com/office/powerpoint/2010/main" val="4273608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eaLnBrk="0" hangingPunct="0">
              <a:defRPr sz="1200" smtClean="0">
                <a:cs typeface="+mn-cs"/>
              </a:defRPr>
            </a:lvl1pPr>
          </a:lstStyle>
          <a:p>
            <a:pPr>
              <a:defRPr/>
            </a:pPr>
            <a:fld id="{B3826EC4-9112-4BD4-B02C-EC4D9125C75A}" type="datetimeFigureOut">
              <a:rPr lang="en-US"/>
              <a:pPr>
                <a:defRPr/>
              </a:pPr>
              <a:t>3/16/2018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eaLnBrk="0" hangingPunct="0">
              <a:defRPr sz="1200" smtClean="0">
                <a:cs typeface="+mn-cs"/>
              </a:defRPr>
            </a:lvl1pPr>
          </a:lstStyle>
          <a:p>
            <a:pPr>
              <a:defRPr/>
            </a:pPr>
            <a:fld id="{149A55A4-46AE-407C-8080-B6D021A22542}" type="slidenum">
              <a:rPr lang="en-US"/>
              <a:pPr>
                <a:defRPr/>
              </a:pPr>
              <a:t>‹#›</a:t>
            </a:fld>
            <a:endParaRPr lang="en-US"/>
          </a:p>
        </p:txBody>
      </p:sp>
    </p:spTree>
    <p:extLst>
      <p:ext uri="{BB962C8B-B14F-4D97-AF65-F5344CB8AC3E}">
        <p14:creationId xmlns:p14="http://schemas.microsoft.com/office/powerpoint/2010/main" val="12499993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D34B42-227F-4FC0-B1B6-2C653923722D}" type="slidenum">
              <a:rPr lang="en-US"/>
              <a:pPr/>
              <a:t>1</a:t>
            </a:fld>
            <a:endParaRPr lang="en-US"/>
          </a:p>
        </p:txBody>
      </p:sp>
    </p:spTree>
    <p:extLst>
      <p:ext uri="{BB962C8B-B14F-4D97-AF65-F5344CB8AC3E}">
        <p14:creationId xmlns:p14="http://schemas.microsoft.com/office/powerpoint/2010/main" val="223475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9</a:t>
            </a:fld>
            <a:endParaRPr lang="en-US" dirty="0"/>
          </a:p>
        </p:txBody>
      </p:sp>
    </p:spTree>
    <p:extLst>
      <p:ext uri="{BB962C8B-B14F-4D97-AF65-F5344CB8AC3E}">
        <p14:creationId xmlns:p14="http://schemas.microsoft.com/office/powerpoint/2010/main" val="73453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C38744-BBC8-5642-8428-1B3B584FFC91}" type="slidenum">
              <a:rPr lang="en-US" smtClean="0"/>
              <a:pPr/>
              <a:t>13</a:t>
            </a:fld>
            <a:endParaRPr lang="en-US" dirty="0"/>
          </a:p>
        </p:txBody>
      </p:sp>
    </p:spTree>
    <p:extLst>
      <p:ext uri="{BB962C8B-B14F-4D97-AF65-F5344CB8AC3E}">
        <p14:creationId xmlns:p14="http://schemas.microsoft.com/office/powerpoint/2010/main" val="404711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03225" y="990600"/>
            <a:ext cx="76200" cy="5105400"/>
          </a:xfrm>
          <a:prstGeom prst="rect">
            <a:avLst/>
          </a:prstGeom>
          <a:solidFill>
            <a:schemeClr val="bg2"/>
          </a:solidFill>
          <a:ln w="12700">
            <a:noFill/>
            <a:miter lim="800000"/>
            <a:headEnd/>
            <a:tailEnd/>
          </a:ln>
          <a:effectLst/>
        </p:spPr>
        <p:txBody>
          <a:bodyPr wrap="none" anchor="ctr"/>
          <a:lstStyle/>
          <a:p>
            <a:pPr algn="ctr"/>
            <a:endParaRPr lang="en-US" sz="2400"/>
          </a:p>
        </p:txBody>
      </p:sp>
      <p:grpSp>
        <p:nvGrpSpPr>
          <p:cNvPr id="5" name="Group 8"/>
          <p:cNvGrpSpPr>
            <a:grpSpLocks/>
          </p:cNvGrpSpPr>
          <p:nvPr/>
        </p:nvGrpSpPr>
        <p:grpSpPr bwMode="auto">
          <a:xfrm>
            <a:off x="388938"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endParaRPr lang="en-US" sz="2400"/>
            </a:p>
          </p:txBody>
        </p:sp>
        <p:sp>
          <p:nvSpPr>
            <p:cNvPr id="7" name="Rectangle 10"/>
            <p:cNvSpPr>
              <a:spLocks noChangeArrowheads="1"/>
            </p:cNvSpPr>
            <p:nvPr/>
          </p:nvSpPr>
          <p:spPr bwMode="auto">
            <a:xfrm flipV="1">
              <a:off x="240" y="192"/>
              <a:ext cx="5004" cy="288"/>
            </a:xfrm>
            <a:prstGeom prst="rect">
              <a:avLst/>
            </a:prstGeom>
            <a:solidFill>
              <a:srgbClr val="FFCC00"/>
            </a:solidFill>
            <a:ln w="12700">
              <a:solidFill>
                <a:schemeClr val="tx1"/>
              </a:solidFill>
              <a:miter lim="800000"/>
              <a:headEnd/>
              <a:tailEnd/>
            </a:ln>
            <a:effectLst/>
          </p:spPr>
          <p:txBody>
            <a:bodyPr wrap="none" anchor="ctr"/>
            <a:lstStyle/>
            <a:p>
              <a:pPr algn="ct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endParaRPr lang="en-US" sz="2400"/>
            </a:p>
          </p:txBody>
        </p:sp>
        <p:sp>
          <p:nvSpPr>
            <p:cNvPr id="9" name="Rectangle 12"/>
            <p:cNvSpPr>
              <a:spLocks noChangeArrowheads="1"/>
            </p:cNvSpPr>
            <p:nvPr/>
          </p:nvSpPr>
          <p:spPr bwMode="auto">
            <a:xfrm flipV="1">
              <a:off x="5242" y="480"/>
              <a:ext cx="282" cy="144"/>
            </a:xfrm>
            <a:prstGeom prst="rect">
              <a:avLst/>
            </a:prstGeom>
            <a:solidFill>
              <a:srgbClr val="FFCC00"/>
            </a:solidFill>
            <a:ln w="12700">
              <a:solidFill>
                <a:schemeClr val="tx1"/>
              </a:solidFill>
              <a:miter lim="800000"/>
              <a:headEnd/>
              <a:tailEnd/>
            </a:ln>
            <a:effectLst/>
          </p:spPr>
          <p:txBody>
            <a:bodyPr wrap="none" anchor="ctr"/>
            <a:lstStyle/>
            <a:p>
              <a:pPr algn="ct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endParaRPr lang="en-US" sz="2400"/>
            </a:p>
          </p:txBody>
        </p:sp>
      </p:grpSp>
      <p:pic>
        <p:nvPicPr>
          <p:cNvPr id="12" name="Picture 21"/>
          <p:cNvPicPr>
            <a:picLocks noChangeAspect="1"/>
          </p:cNvPicPr>
          <p:nvPr/>
        </p:nvPicPr>
        <p:blipFill>
          <a:blip r:embed="rId2" cstate="print"/>
          <a:srcRect/>
          <a:stretch>
            <a:fillRect/>
          </a:stretch>
        </p:blipFill>
        <p:spPr bwMode="auto">
          <a:xfrm>
            <a:off x="6634163" y="304800"/>
            <a:ext cx="2146300" cy="1009650"/>
          </a:xfrm>
          <a:prstGeom prst="rect">
            <a:avLst/>
          </a:prstGeom>
          <a:noFill/>
          <a:ln w="9525">
            <a:noFill/>
            <a:miter lim="800000"/>
            <a:headEnd/>
            <a:tailEnd/>
          </a:ln>
        </p:spPr>
      </p:pic>
      <p:sp>
        <p:nvSpPr>
          <p:cNvPr id="55299" name="Rectangle 3"/>
          <p:cNvSpPr>
            <a:spLocks noGrp="1" noChangeArrowheads="1"/>
          </p:cNvSpPr>
          <p:nvPr>
            <p:ph type="ctrTitle"/>
          </p:nvPr>
        </p:nvSpPr>
        <p:spPr>
          <a:xfrm>
            <a:off x="762000" y="1371600"/>
            <a:ext cx="7696200" cy="2057400"/>
          </a:xfrm>
        </p:spPr>
        <p:txBody>
          <a:bodyPr/>
          <a:lstStyle>
            <a:lvl1pPr>
              <a:defRPr sz="5400" b="1"/>
            </a:lvl1pPr>
          </a:lstStyle>
          <a:p>
            <a:pPr lvl="0"/>
            <a:r>
              <a:rPr lang="en-US" noProof="0" smtClean="0"/>
              <a:t>Click to edit Master title style</a:t>
            </a:r>
          </a:p>
        </p:txBody>
      </p:sp>
      <p:sp>
        <p:nvSpPr>
          <p:cNvPr id="5530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13" name="Rectangle 5"/>
          <p:cNvSpPr>
            <a:spLocks noGrp="1" noChangeArrowheads="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4"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5" name="Rectangle 7"/>
          <p:cNvSpPr>
            <a:spLocks noGrp="1" noChangeArrowheads="1"/>
          </p:cNvSpPr>
          <p:nvPr>
            <p:ph type="sldNum" sz="quarter" idx="12"/>
          </p:nvPr>
        </p:nvSpPr>
        <p:spPr>
          <a:xfrm>
            <a:off x="6553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a:defRPr/>
            </a:pPr>
            <a:fld id="{264498A5-DF9E-4ED2-825A-1F0FA43B25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8DAEA-A982-4D61-AB88-B69879AFF1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1B7B9-F2F1-4A37-B603-B1D09DBA28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1F3D2C-00E7-4BBD-9994-B9BBA441B9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849FB1-713D-4029-B13E-727AC2C05C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BEFDB1-AB70-4F9C-B53B-3EB213B0C2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8492BE-6DFE-4E5E-BE23-A66DE8B558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F72525-47AF-4460-98A8-A4BB3DA049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FA6866-989A-4300-8ED3-E1F03DD186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6DBBF-E869-4299-9AAA-8EEF37E0A8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E73A77-9402-4E7B-8AB5-43FFCDB4D2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cs typeface="+mn-cs"/>
              </a:defRPr>
            </a:lvl1pPr>
          </a:lstStyle>
          <a:p>
            <a:pPr>
              <a:defRPr/>
            </a:pPr>
            <a:endParaRPr lang="en-US"/>
          </a:p>
        </p:txBody>
      </p:sp>
      <p:sp>
        <p:nvSpPr>
          <p:cNvPr id="542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cs typeface="+mn-cs"/>
              </a:defRPr>
            </a:lvl1pPr>
          </a:lstStyle>
          <a:p>
            <a:pPr>
              <a:defRPr/>
            </a:pPr>
            <a:endParaRPr lang="en-US"/>
          </a:p>
        </p:txBody>
      </p:sp>
      <p:sp>
        <p:nvSpPr>
          <p:cNvPr id="54278"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cs typeface="+mn-cs"/>
              </a:defRPr>
            </a:lvl1pPr>
          </a:lstStyle>
          <a:p>
            <a:pPr>
              <a:defRPr/>
            </a:pPr>
            <a:fld id="{B1B48E35-62BA-4222-AB12-35DF9FBEBAE9}"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1033"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a:p>
          </p:txBody>
        </p:sp>
        <p:sp>
          <p:nvSpPr>
            <p:cNvPr id="1034"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p>
          </p:txBody>
        </p:sp>
        <p:sp>
          <p:nvSpPr>
            <p:cNvPr id="1035" name="Rectangle 10"/>
            <p:cNvSpPr>
              <a:spLocks noChangeArrowheads="1"/>
            </p:cNvSpPr>
            <p:nvPr/>
          </p:nvSpPr>
          <p:spPr bwMode="auto">
            <a:xfrm>
              <a:off x="176" y="96"/>
              <a:ext cx="5326" cy="144"/>
            </a:xfrm>
            <a:prstGeom prst="rect">
              <a:avLst/>
            </a:prstGeom>
            <a:solidFill>
              <a:srgbClr val="FFCC00"/>
            </a:solidFill>
            <a:ln w="12700">
              <a:solidFill>
                <a:schemeClr val="tx1"/>
              </a:solidFill>
              <a:miter lim="800000"/>
              <a:headEnd/>
              <a:tailEnd/>
            </a:ln>
            <a:effectLst/>
          </p:spPr>
          <p:txBody>
            <a:bodyPr wrap="none" anchor="ctr"/>
            <a:lstStyle/>
            <a:p>
              <a:pPr algn="ctr"/>
              <a:endParaRPr lang="en-US" sz="2400"/>
            </a:p>
          </p:txBody>
        </p:sp>
        <p:sp>
          <p:nvSpPr>
            <p:cNvPr id="1036"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p>
          </p:txBody>
        </p:sp>
        <p:sp>
          <p:nvSpPr>
            <p:cNvPr id="1037" name="Rectangle 12"/>
            <p:cNvSpPr>
              <a:spLocks noChangeArrowheads="1"/>
            </p:cNvSpPr>
            <p:nvPr/>
          </p:nvSpPr>
          <p:spPr bwMode="auto">
            <a:xfrm>
              <a:off x="5504" y="241"/>
              <a:ext cx="144" cy="86"/>
            </a:xfrm>
            <a:prstGeom prst="rect">
              <a:avLst/>
            </a:prstGeom>
            <a:solidFill>
              <a:srgbClr val="FFCC00"/>
            </a:solidFill>
            <a:ln w="12700">
              <a:solidFill>
                <a:schemeClr val="tx1"/>
              </a:solidFill>
              <a:miter lim="800000"/>
              <a:headEnd/>
              <a:tailEnd/>
            </a:ln>
            <a:effectLst/>
          </p:spPr>
          <p:txBody>
            <a:bodyPr wrap="none" anchor="ctr"/>
            <a:lstStyle/>
            <a:p>
              <a:pPr algn="ctr"/>
              <a:endParaRPr lang="en-US" sz="2400"/>
            </a:p>
          </p:txBody>
        </p:sp>
      </p:grpSp>
      <p:pic>
        <p:nvPicPr>
          <p:cNvPr id="1032" name="Picture 1"/>
          <p:cNvPicPr>
            <a:picLocks noChangeAspect="1"/>
          </p:cNvPicPr>
          <p:nvPr/>
        </p:nvPicPr>
        <p:blipFill>
          <a:blip r:embed="rId13" cstate="print"/>
          <a:srcRect/>
          <a:stretch>
            <a:fillRect/>
          </a:stretch>
        </p:blipFill>
        <p:spPr bwMode="auto">
          <a:xfrm>
            <a:off x="6870700" y="5867400"/>
            <a:ext cx="1816100" cy="854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rgbClr val="FFCC00"/>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rgbClr val="FFCC00"/>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rgbClr val="FFCC00"/>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sapracticetest.measuredprogress.org/stud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tel:410-767-517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saportal.measuredprogres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4800" smtClean="0"/>
              <a:t>Maryland State </a:t>
            </a:r>
            <a:br>
              <a:rPr lang="en-US" sz="4800" smtClean="0"/>
            </a:br>
            <a:r>
              <a:rPr lang="en-US" sz="4800" smtClean="0"/>
              <a:t>Department of Education</a:t>
            </a:r>
          </a:p>
        </p:txBody>
      </p:sp>
      <p:sp>
        <p:nvSpPr>
          <p:cNvPr id="3075" name="Rectangle 3"/>
          <p:cNvSpPr>
            <a:spLocks noGrp="1" noChangeArrowheads="1"/>
          </p:cNvSpPr>
          <p:nvPr>
            <p:ph type="subTitle" idx="1"/>
          </p:nvPr>
        </p:nvSpPr>
        <p:spPr/>
        <p:txBody>
          <a:bodyPr/>
          <a:lstStyle/>
          <a:p>
            <a:r>
              <a:rPr lang="en-US" dirty="0" smtClean="0">
                <a:latin typeface="Segoe UI Semibold" pitchFamily="34" charset="0"/>
              </a:rPr>
              <a:t>May 2018 HSA Administration </a:t>
            </a:r>
            <a:br>
              <a:rPr lang="en-US" dirty="0" smtClean="0">
                <a:latin typeface="Segoe UI Semibold" pitchFamily="34" charset="0"/>
              </a:rPr>
            </a:br>
            <a:r>
              <a:rPr lang="en-US" dirty="0" smtClean="0">
                <a:latin typeface="Segoe UI Semibold" pitchFamily="34" charset="0"/>
              </a:rPr>
              <a:t>Overview for Local Accountability Coordinators</a:t>
            </a:r>
          </a:p>
          <a:p>
            <a:r>
              <a:rPr lang="en-US" sz="1800" dirty="0" smtClean="0">
                <a:latin typeface="Segoe UI Semibold" pitchFamily="34" charset="0"/>
              </a:rPr>
              <a:t>Brianna Creed</a:t>
            </a:r>
            <a:br>
              <a:rPr lang="en-US" sz="1800" dirty="0" smtClean="0">
                <a:latin typeface="Segoe UI Semibold" pitchFamily="34" charset="0"/>
              </a:rPr>
            </a:br>
            <a:r>
              <a:rPr lang="en-US" sz="1800" dirty="0" smtClean="0">
                <a:latin typeface="Segoe UI Semibold" pitchFamily="34" charset="0"/>
              </a:rPr>
              <a:t>Program Manager for High School Assessments</a:t>
            </a:r>
            <a:br>
              <a:rPr lang="en-US" sz="1800" dirty="0" smtClean="0">
                <a:latin typeface="Segoe UI Semibold" pitchFamily="34" charset="0"/>
              </a:rPr>
            </a:b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438"/>
            <a:ext cx="8229600" cy="684480"/>
          </a:xfrm>
        </p:spPr>
        <p:txBody>
          <a:bodyPr/>
          <a:lstStyle/>
          <a:p>
            <a:r>
              <a:rPr lang="en-US" dirty="0" smtClean="0">
                <a:solidFill>
                  <a:schemeClr val="tx1"/>
                </a:solidFill>
              </a:rPr>
              <a:t>Export Student Roster - Step 2 </a:t>
            </a:r>
            <a:endParaRPr lang="en-US" dirty="0">
              <a:solidFill>
                <a:schemeClr val="tx1"/>
              </a:solidFill>
            </a:endParaRPr>
          </a:p>
        </p:txBody>
      </p:sp>
      <p:sp>
        <p:nvSpPr>
          <p:cNvPr id="3" name="Content Placeholder 2"/>
          <p:cNvSpPr>
            <a:spLocks noGrp="1"/>
          </p:cNvSpPr>
          <p:nvPr>
            <p:ph idx="1"/>
          </p:nvPr>
        </p:nvSpPr>
        <p:spPr>
          <a:xfrm>
            <a:off x="381000" y="1676400"/>
            <a:ext cx="8229600" cy="4735245"/>
          </a:xfrm>
        </p:spPr>
        <p:txBody>
          <a:bodyPr/>
          <a:lstStyle/>
          <a:p>
            <a:r>
              <a:rPr lang="en-US" dirty="0" smtClean="0"/>
              <a:t>Click Test Sessions in the top menu.</a:t>
            </a:r>
          </a:p>
          <a:p>
            <a:pPr marL="0" indent="0">
              <a:buNone/>
            </a:pPr>
            <a:endParaRPr lang="en-US" dirty="0" smtClean="0"/>
          </a:p>
          <a:p>
            <a:r>
              <a:rPr lang="en-US" dirty="0" smtClean="0"/>
              <a:t>Select the correct school, content area (government or HS MISA), HSA Operational and the correct test name. Click </a:t>
            </a:r>
            <a:r>
              <a:rPr lang="en-US" b="1" dirty="0" smtClean="0"/>
              <a:t>Export Test Status</a:t>
            </a:r>
            <a:r>
              <a:rPr lang="en-US" dirty="0" smtClean="0"/>
              <a:t>.</a:t>
            </a:r>
          </a:p>
          <a:p>
            <a:pPr>
              <a:buNone/>
            </a:pPr>
            <a:endParaRPr lang="en-US" dirty="0" smtClean="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38200" y="2343414"/>
            <a:ext cx="7315200" cy="381000"/>
          </a:xfrm>
          <a:prstGeom prst="rect">
            <a:avLst/>
          </a:prstGeom>
          <a:ln>
            <a:noFill/>
          </a:ln>
          <a:effectLst>
            <a:outerShdw blurRad="292100" dist="139700" dir="2700000" algn="tl" rotWithShape="0">
              <a:srgbClr val="333333">
                <a:alpha val="65000"/>
              </a:srgbClr>
            </a:outerShdw>
          </a:effectLst>
        </p:spPr>
      </p:pic>
      <p:sp>
        <p:nvSpPr>
          <p:cNvPr id="6" name="Left Arrow 5"/>
          <p:cNvSpPr/>
          <p:nvPr/>
        </p:nvSpPr>
        <p:spPr>
          <a:xfrm rot="19727898">
            <a:off x="5911977" y="2222085"/>
            <a:ext cx="543539" cy="17677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71500" y="4876800"/>
            <a:ext cx="8191500" cy="1828800"/>
          </a:xfrm>
          <a:prstGeom prst="rect">
            <a:avLst/>
          </a:prstGeom>
          <a:ln>
            <a:noFill/>
          </a:ln>
          <a:effectLst>
            <a:outerShdw blurRad="292100" dist="139700" dir="2700000" algn="tl" rotWithShape="0">
              <a:srgbClr val="333333">
                <a:alpha val="65000"/>
              </a:srgbClr>
            </a:outerShdw>
          </a:effectLst>
        </p:spPr>
      </p:pic>
      <p:sp>
        <p:nvSpPr>
          <p:cNvPr id="8" name="Left Arrow 7"/>
          <p:cNvSpPr/>
          <p:nvPr/>
        </p:nvSpPr>
        <p:spPr>
          <a:xfrm rot="2050822">
            <a:off x="3212814" y="5392581"/>
            <a:ext cx="366395" cy="1568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Arrow 8"/>
          <p:cNvSpPr/>
          <p:nvPr/>
        </p:nvSpPr>
        <p:spPr>
          <a:xfrm rot="2050822">
            <a:off x="7970202" y="5934072"/>
            <a:ext cx="366395" cy="1568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438"/>
            <a:ext cx="8229600" cy="893762"/>
          </a:xfrm>
        </p:spPr>
        <p:txBody>
          <a:bodyPr/>
          <a:lstStyle/>
          <a:p>
            <a:r>
              <a:rPr lang="en-US" dirty="0" smtClean="0">
                <a:solidFill>
                  <a:schemeClr val="tx1"/>
                </a:solidFill>
              </a:rPr>
              <a:t>Export Student Roster - Step 3</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A .csv file will download to your local machine. Open this file in Microsoft Excel.</a:t>
            </a:r>
          </a:p>
          <a:p>
            <a:r>
              <a:rPr lang="en-US" dirty="0" smtClean="0"/>
              <a:t>Click a cell in Column H (called “Session Name”), select the Data Tab, and click Filter.</a:t>
            </a:r>
          </a:p>
          <a:p>
            <a:endParaRPr lang="en-US" dirty="0" smtClean="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3400" y="4495800"/>
            <a:ext cx="8382000" cy="2209800"/>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rot="18808231">
            <a:off x="3734175" y="4300617"/>
            <a:ext cx="372745" cy="1612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Arrow 7"/>
          <p:cNvSpPr/>
          <p:nvPr/>
        </p:nvSpPr>
        <p:spPr>
          <a:xfrm rot="2050822">
            <a:off x="5270914" y="5119974"/>
            <a:ext cx="372745" cy="1612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Export Student Roster - Step 4</a:t>
            </a:r>
            <a:endParaRPr lang="en-US" dirty="0">
              <a:solidFill>
                <a:schemeClr val="tx1"/>
              </a:solidFill>
            </a:endParaRPr>
          </a:p>
        </p:txBody>
      </p:sp>
      <p:sp>
        <p:nvSpPr>
          <p:cNvPr id="3" name="Content Placeholder 2"/>
          <p:cNvSpPr>
            <a:spLocks noGrp="1"/>
          </p:cNvSpPr>
          <p:nvPr>
            <p:ph idx="1"/>
          </p:nvPr>
        </p:nvSpPr>
        <p:spPr/>
        <p:txBody>
          <a:bodyPr/>
          <a:lstStyle/>
          <a:p>
            <a:r>
              <a:rPr lang="en-US" sz="2800" dirty="0"/>
              <a:t>You will see a down arrow appear in the heading of column H. Click this down arrow and select to sort in </a:t>
            </a:r>
            <a:r>
              <a:rPr lang="en-US" sz="2800" b="1" dirty="0"/>
              <a:t>Ascending</a:t>
            </a:r>
            <a:r>
              <a:rPr lang="en-US" sz="2800" dirty="0"/>
              <a:t> </a:t>
            </a:r>
            <a:r>
              <a:rPr lang="en-US" sz="2800" dirty="0" smtClean="0"/>
              <a:t>order. </a:t>
            </a:r>
            <a:endParaRPr lang="en-US" sz="2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85800" y="3352800"/>
            <a:ext cx="7924800" cy="1828800"/>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247900" y="3962400"/>
            <a:ext cx="2819400" cy="2705100"/>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rot="2050822">
            <a:off x="3821221" y="3596880"/>
            <a:ext cx="374015" cy="1549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Arrow 7"/>
          <p:cNvSpPr/>
          <p:nvPr/>
        </p:nvSpPr>
        <p:spPr>
          <a:xfrm rot="18808231">
            <a:off x="2743574" y="3795329"/>
            <a:ext cx="372745" cy="1612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Arrow 8"/>
          <p:cNvSpPr/>
          <p:nvPr/>
        </p:nvSpPr>
        <p:spPr>
          <a:xfrm rot="2050822">
            <a:off x="5290789" y="3986067"/>
            <a:ext cx="372745" cy="1612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Arrow 9"/>
          <p:cNvSpPr/>
          <p:nvPr/>
        </p:nvSpPr>
        <p:spPr>
          <a:xfrm rot="2050822">
            <a:off x="3670715" y="5062886"/>
            <a:ext cx="372745" cy="1612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438"/>
            <a:ext cx="8229600" cy="893762"/>
          </a:xfrm>
        </p:spPr>
        <p:txBody>
          <a:bodyPr/>
          <a:lstStyle/>
          <a:p>
            <a:r>
              <a:rPr lang="en-US" dirty="0" smtClean="0">
                <a:solidFill>
                  <a:schemeClr val="tx1"/>
                </a:solidFill>
              </a:rPr>
              <a:t>Export Student Roster - Step 5</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Delete all rows for Session 2, Session 3, and Session 4 as applicable.</a:t>
            </a:r>
          </a:p>
          <a:p>
            <a:r>
              <a:rPr lang="en-US" dirty="0" smtClean="0"/>
              <a:t>Delete columns F-L (from “Class Name” through “</a:t>
            </a:r>
            <a:r>
              <a:rPr lang="en-US" dirty="0" err="1" smtClean="0"/>
              <a:t>StudentTestStatus</a:t>
            </a:r>
            <a:r>
              <a:rPr lang="en-US" dirty="0" smtClean="0"/>
              <a: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Export Student Roster - Step 6</a:t>
            </a:r>
            <a:endParaRPr lang="en-US" dirty="0">
              <a:solidFill>
                <a:schemeClr val="tx1"/>
              </a:solidFill>
            </a:endParaRPr>
          </a:p>
        </p:txBody>
      </p:sp>
      <p:sp>
        <p:nvSpPr>
          <p:cNvPr id="3" name="Content Placeholder 2"/>
          <p:cNvSpPr>
            <a:spLocks noGrp="1"/>
          </p:cNvSpPr>
          <p:nvPr>
            <p:ph idx="1"/>
          </p:nvPr>
        </p:nvSpPr>
        <p:spPr>
          <a:xfrm>
            <a:off x="381000" y="1752600"/>
            <a:ext cx="8229600" cy="4812518"/>
          </a:xfrm>
        </p:spPr>
        <p:txBody>
          <a:bodyPr/>
          <a:lstStyle/>
          <a:p>
            <a:r>
              <a:rPr lang="en-US" sz="2800" dirty="0" smtClean="0"/>
              <a:t>In Column F, Row 1 type Student Signature</a:t>
            </a:r>
          </a:p>
          <a:p>
            <a:endParaRPr lang="en-US" sz="2800" dirty="0"/>
          </a:p>
          <a:p>
            <a:endParaRPr lang="en-US" sz="2800" dirty="0" smtClean="0"/>
          </a:p>
          <a:p>
            <a:pPr marL="0" indent="0">
              <a:buNone/>
            </a:pPr>
            <a:endParaRPr lang="en-US" sz="2800" dirty="0"/>
          </a:p>
          <a:p>
            <a:pPr lvl="0"/>
            <a:r>
              <a:rPr lang="en-US" sz="2800" dirty="0"/>
              <a:t>When you are ready to print, make sure all six columns (A-F) will fit on a single page. You may need to adjust the size of the margins, print in landscape rather than portrait, or make the font smaller. </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04800" y="2362200"/>
            <a:ext cx="8458200" cy="1371600"/>
          </a:xfrm>
          <a:prstGeom prst="rect">
            <a:avLst/>
          </a:prstGeom>
          <a:ln>
            <a:noFill/>
          </a:ln>
          <a:effectLst>
            <a:outerShdw blurRad="292100" dist="139700" dir="2700000" algn="tl" rotWithShape="0">
              <a:srgbClr val="333333">
                <a:alpha val="65000"/>
              </a:srgbClr>
            </a:outerShdw>
          </a:effectLst>
        </p:spPr>
      </p:pic>
      <p:sp>
        <p:nvSpPr>
          <p:cNvPr id="6" name="Left Arrow 5"/>
          <p:cNvSpPr/>
          <p:nvPr/>
        </p:nvSpPr>
        <p:spPr>
          <a:xfrm rot="2050822">
            <a:off x="6337715" y="2681575"/>
            <a:ext cx="372745" cy="16129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382000" cy="1162050"/>
          </a:xfrm>
        </p:spPr>
        <p:txBody>
          <a:bodyPr/>
          <a:lstStyle/>
          <a:p>
            <a:r>
              <a:rPr lang="en-US" sz="4400" dirty="0" smtClean="0">
                <a:solidFill>
                  <a:schemeClr val="tx1"/>
                </a:solidFill>
              </a:rPr>
              <a:t>Additional Reminders </a:t>
            </a:r>
            <a:endParaRPr lang="en-US" sz="4400" dirty="0">
              <a:solidFill>
                <a:schemeClr val="tx1"/>
              </a:solidFill>
            </a:endParaRPr>
          </a:p>
        </p:txBody>
      </p:sp>
      <p:sp>
        <p:nvSpPr>
          <p:cNvPr id="3" name="Content Placeholder 2"/>
          <p:cNvSpPr>
            <a:spLocks noGrp="1"/>
          </p:cNvSpPr>
          <p:nvPr>
            <p:ph idx="1"/>
          </p:nvPr>
        </p:nvSpPr>
        <p:spPr>
          <a:xfrm>
            <a:off x="304800" y="1905000"/>
            <a:ext cx="4038600" cy="3688080"/>
          </a:xfrm>
        </p:spPr>
        <p:txBody>
          <a:bodyPr/>
          <a:lstStyle/>
          <a:p>
            <a:pPr marL="515938" lvl="1" indent="-227013">
              <a:buFont typeface="Wingdings" pitchFamily="2" charset="2"/>
              <a:buChar char="ü"/>
            </a:pPr>
            <a:r>
              <a:rPr lang="en-US" sz="2000" dirty="0" smtClean="0"/>
              <a:t>Handwrite and bubble in student information on an Answer Sheet, when there is no student ID label</a:t>
            </a:r>
          </a:p>
          <a:p>
            <a:pPr marL="515938" lvl="1" indent="-227013">
              <a:buNone/>
            </a:pPr>
            <a:endParaRPr lang="en-US" sz="2000" dirty="0" smtClean="0"/>
          </a:p>
          <a:p>
            <a:pPr marL="515938" lvl="1" indent="-227013">
              <a:buFont typeface="Wingdings" pitchFamily="2" charset="2"/>
              <a:buChar char="ü"/>
            </a:pPr>
            <a:r>
              <a:rPr lang="en-US" sz="2000" dirty="0" smtClean="0"/>
              <a:t>Record and archive the student’s name, birthdate, and </a:t>
            </a:r>
            <a:r>
              <a:rPr lang="en-US" sz="2000" dirty="0" err="1" smtClean="0"/>
              <a:t>lithocode</a:t>
            </a:r>
            <a:r>
              <a:rPr lang="en-US" sz="2000" dirty="0" smtClean="0"/>
              <a:t> numbers of used Answer Sheets.</a:t>
            </a:r>
          </a:p>
          <a:p>
            <a:pPr>
              <a:buNone/>
            </a:pPr>
            <a:endParaRPr lang="en-US" dirty="0"/>
          </a:p>
        </p:txBody>
      </p:sp>
      <p:pic>
        <p:nvPicPr>
          <p:cNvPr id="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19648" y="1752600"/>
            <a:ext cx="3809999" cy="4930586"/>
          </a:xfrm>
          <a:prstGeom prst="rect">
            <a:avLst/>
          </a:prstGeom>
          <a:noFill/>
          <a:ln w="15875">
            <a:solidFill>
              <a:schemeClr val="tx1"/>
            </a:solidFill>
            <a:miter lim="800000"/>
            <a:headEnd/>
            <a:tailEnd/>
          </a:ln>
        </p:spPr>
      </p:pic>
      <p:grpSp>
        <p:nvGrpSpPr>
          <p:cNvPr id="6" name="Group 21"/>
          <p:cNvGrpSpPr>
            <a:grpSpLocks/>
          </p:cNvGrpSpPr>
          <p:nvPr/>
        </p:nvGrpSpPr>
        <p:grpSpPr bwMode="auto">
          <a:xfrm>
            <a:off x="4038600" y="2438400"/>
            <a:ext cx="4038600" cy="2514600"/>
            <a:chOff x="3230217" y="1828800"/>
            <a:chExt cx="4621696" cy="2133600"/>
          </a:xfrm>
        </p:grpSpPr>
        <p:cxnSp>
          <p:nvCxnSpPr>
            <p:cNvPr id="8" name="Straight Arrow Connector 7"/>
            <p:cNvCxnSpPr/>
            <p:nvPr/>
          </p:nvCxnSpPr>
          <p:spPr bwMode="auto">
            <a:xfrm>
              <a:off x="3230217" y="1828800"/>
              <a:ext cx="2567608" cy="228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a:off x="3230217" y="1828800"/>
              <a:ext cx="4621696" cy="1066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3230217" y="1828800"/>
              <a:ext cx="3697357" cy="2133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10242" name="Picture 2" descr="C:\Users\TPayton\AppData\Local\Microsoft\Windows\Temporary Internet Files\Content.IE5\1DJE0MO2\REMINDER-01[1].gif"/>
          <p:cNvPicPr>
            <a:picLocks noChangeAspect="1" noChangeArrowheads="1"/>
          </p:cNvPicPr>
          <p:nvPr/>
        </p:nvPicPr>
        <p:blipFill>
          <a:blip r:embed="rId3" cstate="print"/>
          <a:srcRect/>
          <a:stretch>
            <a:fillRect/>
          </a:stretch>
        </p:blipFill>
        <p:spPr bwMode="auto">
          <a:xfrm>
            <a:off x="6172200" y="381000"/>
            <a:ext cx="2598420" cy="99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p>
            <a:fld id="{6B284C43-5925-4D29-9DA9-FD36DC99D248}" type="slidenum">
              <a:rPr lang="en-US" smtClean="0">
                <a:latin typeface="Arial" charset="0"/>
              </a:rPr>
              <a:pPr/>
              <a:t>16</a:t>
            </a:fld>
            <a:endParaRPr lang="en-US" dirty="0" smtClean="0">
              <a:latin typeface="Arial" charset="0"/>
            </a:endParaRPr>
          </a:p>
        </p:txBody>
      </p:sp>
      <p:sp>
        <p:nvSpPr>
          <p:cNvPr id="9219" name="TextBox 3"/>
          <p:cNvSpPr txBox="1">
            <a:spLocks noChangeArrowheads="1"/>
          </p:cNvSpPr>
          <p:nvPr/>
        </p:nvSpPr>
        <p:spPr bwMode="auto">
          <a:xfrm>
            <a:off x="304800" y="1828800"/>
            <a:ext cx="8382000" cy="1785104"/>
          </a:xfrm>
          <a:prstGeom prst="rect">
            <a:avLst/>
          </a:prstGeom>
          <a:noFill/>
          <a:ln w="9525">
            <a:noFill/>
            <a:miter lim="800000"/>
            <a:headEnd/>
            <a:tailEnd/>
          </a:ln>
        </p:spPr>
        <p:txBody>
          <a:bodyPr wrap="square">
            <a:spAutoFit/>
          </a:bodyPr>
          <a:lstStyle/>
          <a:p>
            <a:pPr marL="171450" indent="-171450">
              <a:buClr>
                <a:srgbClr val="C00000"/>
              </a:buClr>
              <a:buFont typeface="Wingdings" pitchFamily="2" charset="2"/>
              <a:buChar char="ü"/>
            </a:pPr>
            <a:r>
              <a:rPr lang="en-US" sz="1600" dirty="0" smtClean="0">
                <a:latin typeface="+mn-lt"/>
                <a:ea typeface="Segoe UI" pitchFamily="34" charset="0"/>
                <a:cs typeface="Segoe UI" pitchFamily="34" charset="0"/>
              </a:rPr>
              <a:t>DO NOT FORGET TO RECORD EACH TEST-TAKER’S SIGNATURE. For paper test-takers also record their birthdate and answer sheet </a:t>
            </a:r>
            <a:r>
              <a:rPr lang="en-US" sz="1600" dirty="0" err="1" smtClean="0">
                <a:latin typeface="+mn-lt"/>
                <a:ea typeface="Segoe UI" pitchFamily="34" charset="0"/>
                <a:cs typeface="Segoe UI" pitchFamily="34" charset="0"/>
              </a:rPr>
              <a:t>lithocode</a:t>
            </a:r>
            <a:r>
              <a:rPr lang="en-US" sz="1600" dirty="0" smtClean="0">
                <a:latin typeface="+mn-lt"/>
                <a:ea typeface="Segoe UI" pitchFamily="34" charset="0"/>
                <a:cs typeface="Segoe UI" pitchFamily="34" charset="0"/>
              </a:rPr>
              <a:t> number.  </a:t>
            </a:r>
          </a:p>
          <a:p>
            <a:pPr marL="236538" indent="-236538"/>
            <a:endParaRPr lang="en-US" sz="1600" dirty="0" smtClean="0">
              <a:latin typeface="+mn-lt"/>
              <a:ea typeface="Segoe UI" pitchFamily="34" charset="0"/>
              <a:cs typeface="Segoe UI" pitchFamily="34" charset="0"/>
            </a:endParaRPr>
          </a:p>
          <a:p>
            <a:pPr marL="236538" indent="-236538">
              <a:buFont typeface="Wingdings" pitchFamily="2" charset="2"/>
              <a:buChar char="ü"/>
            </a:pPr>
            <a:r>
              <a:rPr lang="en-US" sz="1600" dirty="0" smtClean="0">
                <a:latin typeface="+mn-lt"/>
                <a:ea typeface="Segoe UI" pitchFamily="34" charset="0"/>
                <a:cs typeface="Segoe UI" pitchFamily="34" charset="0"/>
              </a:rPr>
              <a:t>For student using Large Print DO NOT FORGET TO RECORD THE LITHOCODE NUMBER OF THE REGULAR-SIZE ANSWER SHEET IN WHICH THE  RESPONSES WERE TRANSCRIBED </a:t>
            </a:r>
          </a:p>
          <a:p>
            <a:pPr marL="171450" indent="-171450">
              <a:buFont typeface="Arial" charset="0"/>
              <a:buChar char="•"/>
            </a:pPr>
            <a:endParaRPr lang="en-US" sz="1400" dirty="0">
              <a:latin typeface="Segoe UI Semibold" pitchFamily="34" charset="0"/>
            </a:endParaRPr>
          </a:p>
        </p:txBody>
      </p:sp>
      <p:cxnSp>
        <p:nvCxnSpPr>
          <p:cNvPr id="9" name="Straight Connector 8"/>
          <p:cNvCxnSpPr/>
          <p:nvPr/>
        </p:nvCxnSpPr>
        <p:spPr>
          <a:xfrm>
            <a:off x="457200" y="762000"/>
            <a:ext cx="815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7" name="TextBox 19"/>
          <p:cNvSpPr txBox="1">
            <a:spLocks noChangeArrowheads="1"/>
          </p:cNvSpPr>
          <p:nvPr/>
        </p:nvSpPr>
        <p:spPr bwMode="auto">
          <a:xfrm>
            <a:off x="191984" y="3429000"/>
            <a:ext cx="5029200" cy="3416320"/>
          </a:xfrm>
          <a:prstGeom prst="rect">
            <a:avLst/>
          </a:prstGeom>
          <a:noFill/>
          <a:ln w="9525">
            <a:noFill/>
            <a:miter lim="800000"/>
            <a:headEnd/>
            <a:tailEnd/>
          </a:ln>
        </p:spPr>
        <p:txBody>
          <a:bodyPr wrap="square">
            <a:spAutoFit/>
          </a:bodyPr>
          <a:lstStyle/>
          <a:p>
            <a:pPr marL="236538" indent="-236538">
              <a:buFont typeface="Wingdings" pitchFamily="2" charset="2"/>
              <a:buChar char="ü"/>
            </a:pPr>
            <a:endParaRPr lang="en-US" dirty="0" smtClean="0">
              <a:latin typeface="Segoe UI Light" pitchFamily="34" charset="0"/>
            </a:endParaRPr>
          </a:p>
          <a:p>
            <a:pPr marL="171450" indent="-171450">
              <a:buFont typeface="Arial" charset="0"/>
              <a:buChar char="•"/>
            </a:pPr>
            <a:r>
              <a:rPr lang="en-US" dirty="0" smtClean="0">
                <a:latin typeface="+mn-lt"/>
                <a:ea typeface="Segoe UI" pitchFamily="34" charset="0"/>
                <a:cs typeface="Segoe UI" pitchFamily="34" charset="0"/>
              </a:rPr>
              <a:t>For online testing, you can use the Student Roster to record student signatures. </a:t>
            </a:r>
          </a:p>
          <a:p>
            <a:pPr marL="171450" indent="-171450"/>
            <a:endParaRPr lang="en-US" dirty="0" smtClean="0">
              <a:latin typeface="+mn-lt"/>
              <a:ea typeface="Segoe UI" pitchFamily="34" charset="0"/>
              <a:cs typeface="Segoe UI" pitchFamily="34" charset="0"/>
            </a:endParaRPr>
          </a:p>
          <a:p>
            <a:pPr marL="171450" indent="-171450">
              <a:buFont typeface="Arial" charset="0"/>
              <a:buChar char="•"/>
            </a:pPr>
            <a:r>
              <a:rPr lang="en-US" dirty="0" smtClean="0">
                <a:latin typeface="+mn-lt"/>
                <a:ea typeface="Segoe UI" pitchFamily="34" charset="0"/>
                <a:cs typeface="Segoe UI" pitchFamily="34" charset="0"/>
              </a:rPr>
              <a:t> For paper testing, you can use a Student </a:t>
            </a:r>
            <a:r>
              <a:rPr lang="en-US" dirty="0">
                <a:latin typeface="+mn-lt"/>
                <a:ea typeface="Segoe UI" pitchFamily="34" charset="0"/>
                <a:cs typeface="Segoe UI" pitchFamily="34" charset="0"/>
              </a:rPr>
              <a:t>T</a:t>
            </a:r>
            <a:r>
              <a:rPr lang="en-US" dirty="0" smtClean="0">
                <a:latin typeface="+mn-lt"/>
                <a:ea typeface="Segoe UI" pitchFamily="34" charset="0"/>
                <a:cs typeface="Segoe UI" pitchFamily="34" charset="0"/>
              </a:rPr>
              <a:t>racking </a:t>
            </a:r>
            <a:r>
              <a:rPr lang="en-US" dirty="0">
                <a:latin typeface="+mn-lt"/>
                <a:ea typeface="Segoe UI" pitchFamily="34" charset="0"/>
                <a:cs typeface="Segoe UI" pitchFamily="34" charset="0"/>
              </a:rPr>
              <a:t>F</a:t>
            </a:r>
            <a:r>
              <a:rPr lang="en-US" dirty="0" smtClean="0">
                <a:latin typeface="+mn-lt"/>
                <a:ea typeface="Segoe UI" pitchFamily="34" charset="0"/>
                <a:cs typeface="Segoe UI" pitchFamily="34" charset="0"/>
              </a:rPr>
              <a:t>orm locally created to record student signatures (</a:t>
            </a:r>
            <a:r>
              <a:rPr lang="en-US" b="1" dirty="0" smtClean="0">
                <a:latin typeface="+mn-lt"/>
                <a:ea typeface="Segoe UI" pitchFamily="34" charset="0"/>
                <a:cs typeface="Segoe UI" pitchFamily="34" charset="0"/>
              </a:rPr>
              <a:t>Appendix I</a:t>
            </a:r>
            <a:r>
              <a:rPr lang="en-US" dirty="0" smtClean="0">
                <a:latin typeface="+mn-lt"/>
                <a:ea typeface="Segoe UI" pitchFamily="34" charset="0"/>
                <a:cs typeface="Segoe UI" pitchFamily="34" charset="0"/>
              </a:rPr>
              <a:t>).</a:t>
            </a:r>
          </a:p>
          <a:p>
            <a:pPr marL="171450" indent="-171450">
              <a:buFont typeface="Arial" charset="0"/>
              <a:buChar char="•"/>
            </a:pPr>
            <a:r>
              <a:rPr lang="en-US" dirty="0" smtClean="0">
                <a:latin typeface="+mn-lt"/>
                <a:ea typeface="Segoe UI" pitchFamily="34" charset="0"/>
                <a:cs typeface="Segoe UI" pitchFamily="34" charset="0"/>
              </a:rPr>
              <a:t>Schools may also use locally created rosters as long as all essential elements are included.</a:t>
            </a:r>
          </a:p>
          <a:p>
            <a:pPr marL="171450" indent="-171450">
              <a:buFont typeface="Arial" charset="0"/>
              <a:buChar char="•"/>
            </a:pPr>
            <a:r>
              <a:rPr lang="en-US" dirty="0" smtClean="0">
                <a:latin typeface="+mn-lt"/>
                <a:ea typeface="Segoe UI" pitchFamily="34" charset="0"/>
                <a:cs typeface="Segoe UI" pitchFamily="34" charset="0"/>
              </a:rPr>
              <a:t>The signed rosters must be kept in the testing archives for six years. </a:t>
            </a:r>
          </a:p>
          <a:p>
            <a:pPr marL="171450" indent="-171450">
              <a:buFont typeface="Arial" charset="0"/>
              <a:buChar char="•"/>
            </a:pPr>
            <a:endParaRPr lang="en-US" dirty="0">
              <a:latin typeface="+mn-lt"/>
              <a:ea typeface="Segoe UI" pitchFamily="34" charset="0"/>
              <a:cs typeface="Segoe UI" pitchFamily="34" charset="0"/>
            </a:endParaRPr>
          </a:p>
        </p:txBody>
      </p:sp>
      <p:sp>
        <p:nvSpPr>
          <p:cNvPr id="25" name="Title 1"/>
          <p:cNvSpPr txBox="1">
            <a:spLocks/>
          </p:cNvSpPr>
          <p:nvPr/>
        </p:nvSpPr>
        <p:spPr>
          <a:xfrm>
            <a:off x="457200" y="914400"/>
            <a:ext cx="8229600"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Additional Reminders </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26" name="Picture 3" descr="C:\Users\TPayton\AppData\Local\Microsoft\Windows\Temporary Internet Files\Content.IE5\1DJE0MO2\REMINDER-01[1].gif"/>
          <p:cNvPicPr>
            <a:picLocks noChangeAspect="1" noChangeArrowheads="1"/>
          </p:cNvPicPr>
          <p:nvPr/>
        </p:nvPicPr>
        <p:blipFill>
          <a:blip r:embed="rId2" cstate="print"/>
          <a:srcRect/>
          <a:stretch>
            <a:fillRect/>
          </a:stretch>
        </p:blipFill>
        <p:spPr bwMode="auto">
          <a:xfrm>
            <a:off x="6248400" y="609600"/>
            <a:ext cx="1981200" cy="1060778"/>
          </a:xfrm>
          <a:prstGeom prst="rect">
            <a:avLst/>
          </a:prstGeom>
          <a:noFill/>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236" y="3429000"/>
            <a:ext cx="367208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431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1752600"/>
            <a:ext cx="7924800" cy="4452501"/>
          </a:xfrm>
          <a:prstGeom prst="rect">
            <a:avLst/>
          </a:prstGeom>
          <a:noFill/>
          <a:ln w="9525" algn="ctr">
            <a:noFill/>
            <a:miter lim="800000"/>
            <a:headEnd/>
            <a:tailEnd/>
          </a:ln>
        </p:spPr>
        <p:txBody>
          <a:bodyPr wrap="square">
            <a:spAutoFit/>
          </a:bodyPr>
          <a:lstStyle/>
          <a:p>
            <a:pPr marL="173038" indent="-173038" eaLnBrk="0" hangingPunct="0">
              <a:spcBef>
                <a:spcPct val="50000"/>
              </a:spcBef>
              <a:buFont typeface="Wingdings" pitchFamily="2" charset="2"/>
              <a:buChar char="§"/>
              <a:defRPr/>
            </a:pPr>
            <a:r>
              <a:rPr lang="en-US" u="sng" dirty="0" smtClean="0">
                <a:latin typeface="+mn-lt"/>
              </a:rPr>
              <a:t>Original Student Responses (Please refer to the </a:t>
            </a:r>
            <a:r>
              <a:rPr lang="en-US" u="sng" dirty="0">
                <a:latin typeface="+mn-lt"/>
              </a:rPr>
              <a:t>Maryland Assessment, Accessibility, </a:t>
            </a:r>
            <a:r>
              <a:rPr lang="en-US" u="sng" dirty="0" smtClean="0">
                <a:latin typeface="+mn-lt"/>
              </a:rPr>
              <a:t>&amp; Accommodations </a:t>
            </a:r>
            <a:r>
              <a:rPr lang="en-US" u="sng" dirty="0">
                <a:latin typeface="+mn-lt"/>
              </a:rPr>
              <a:t>Policy Manual </a:t>
            </a:r>
            <a:r>
              <a:rPr lang="en-US" u="sng" dirty="0" smtClean="0">
                <a:latin typeface="+mn-lt"/>
              </a:rPr>
              <a:t>for specific information about both accommodations listed below.) </a:t>
            </a:r>
          </a:p>
          <a:p>
            <a:pPr marL="404813" lvl="1" indent="-234950" eaLnBrk="0" hangingPunct="0">
              <a:spcBef>
                <a:spcPct val="50000"/>
              </a:spcBef>
              <a:buFont typeface="Wingdings" pitchFamily="2" charset="2"/>
              <a:buChar char="§"/>
              <a:defRPr/>
            </a:pPr>
            <a:r>
              <a:rPr lang="en-US" dirty="0" smtClean="0">
                <a:latin typeface="+mn-lt"/>
              </a:rPr>
              <a:t>Be sure student name is on all original student response materials, which include:</a:t>
            </a:r>
          </a:p>
          <a:p>
            <a:pPr marL="627063" lvl="2" indent="-222250" eaLnBrk="0" hangingPunct="0">
              <a:lnSpc>
                <a:spcPts val="1000"/>
              </a:lnSpc>
              <a:spcBef>
                <a:spcPct val="50000"/>
              </a:spcBef>
              <a:buFont typeface="Wingdings" pitchFamily="2" charset="2"/>
              <a:buChar char="ü"/>
              <a:defRPr/>
            </a:pPr>
            <a:r>
              <a:rPr lang="en-US" dirty="0" smtClean="0">
                <a:latin typeface="+mn-lt"/>
              </a:rPr>
              <a:t>used Large Print Answer Sheets</a:t>
            </a:r>
          </a:p>
          <a:p>
            <a:pPr marL="627063" lvl="2" indent="-222250" eaLnBrk="0" hangingPunct="0">
              <a:lnSpc>
                <a:spcPts val="1000"/>
              </a:lnSpc>
              <a:spcBef>
                <a:spcPct val="50000"/>
              </a:spcBef>
              <a:buFont typeface="Wingdings" pitchFamily="2" charset="2"/>
              <a:buChar char="ü"/>
              <a:defRPr/>
            </a:pPr>
            <a:r>
              <a:rPr lang="en-US" dirty="0" smtClean="0">
                <a:latin typeface="+mn-lt"/>
              </a:rPr>
              <a:t>standard-size or large print Test Books that have student responses </a:t>
            </a:r>
          </a:p>
          <a:p>
            <a:pPr marL="627063" lvl="2" indent="-222250" eaLnBrk="0" hangingPunct="0">
              <a:lnSpc>
                <a:spcPts val="1000"/>
              </a:lnSpc>
              <a:spcBef>
                <a:spcPct val="50000"/>
              </a:spcBef>
              <a:buFont typeface="Wingdings" pitchFamily="2" charset="2"/>
              <a:buChar char="ü"/>
              <a:defRPr/>
            </a:pPr>
            <a:r>
              <a:rPr lang="en-US" dirty="0" smtClean="0">
                <a:latin typeface="+mn-lt"/>
              </a:rPr>
              <a:t>audio-taped, </a:t>
            </a:r>
            <a:r>
              <a:rPr lang="en-US" dirty="0" err="1" smtClean="0">
                <a:latin typeface="+mn-lt"/>
              </a:rPr>
              <a:t>brailled</a:t>
            </a:r>
            <a:r>
              <a:rPr lang="en-US" dirty="0" smtClean="0">
                <a:latin typeface="+mn-lt"/>
              </a:rPr>
              <a:t>, or word-processed student responses</a:t>
            </a:r>
          </a:p>
          <a:p>
            <a:pPr marL="627063" lvl="2" indent="-222250" eaLnBrk="0" hangingPunct="0">
              <a:lnSpc>
                <a:spcPts val="1000"/>
              </a:lnSpc>
              <a:spcBef>
                <a:spcPct val="50000"/>
              </a:spcBef>
              <a:buFont typeface="Wingdings" pitchFamily="2" charset="2"/>
              <a:buChar char="ü"/>
              <a:defRPr/>
            </a:pPr>
            <a:r>
              <a:rPr lang="en-US" dirty="0" smtClean="0">
                <a:latin typeface="+mn-lt"/>
              </a:rPr>
              <a:t>used regular-size Answer Sheets that have been transcribed online</a:t>
            </a:r>
          </a:p>
          <a:p>
            <a:pPr marL="627063" lvl="2" indent="-222250" eaLnBrk="0" hangingPunct="0">
              <a:lnSpc>
                <a:spcPts val="1000"/>
              </a:lnSpc>
              <a:spcBef>
                <a:spcPct val="50000"/>
              </a:spcBef>
              <a:buFont typeface="Wingdings" pitchFamily="2" charset="2"/>
              <a:buChar char="ü"/>
              <a:defRPr/>
            </a:pPr>
            <a:r>
              <a:rPr lang="en-US" dirty="0" smtClean="0">
                <a:latin typeface="+mn-lt"/>
              </a:rPr>
              <a:t>For word-processed student responses, make sure that the internet</a:t>
            </a:r>
          </a:p>
          <a:p>
            <a:pPr marL="404813" lvl="2" eaLnBrk="0" hangingPunct="0">
              <a:lnSpc>
                <a:spcPts val="1000"/>
              </a:lnSpc>
              <a:spcBef>
                <a:spcPct val="50000"/>
              </a:spcBef>
              <a:defRPr/>
            </a:pPr>
            <a:r>
              <a:rPr lang="en-US" dirty="0" smtClean="0">
                <a:latin typeface="+mn-lt"/>
              </a:rPr>
              <a:t> and other functionalities have been turned off on the computer. </a:t>
            </a:r>
          </a:p>
          <a:p>
            <a:pPr marL="404813" lvl="2" indent="-234950" eaLnBrk="0" hangingPunct="0">
              <a:lnSpc>
                <a:spcPts val="1000"/>
              </a:lnSpc>
              <a:spcBef>
                <a:spcPct val="50000"/>
              </a:spcBef>
              <a:buFont typeface="Wingdings" pitchFamily="2" charset="2"/>
              <a:buChar char="§"/>
              <a:defRPr/>
            </a:pPr>
            <a:endParaRPr lang="en-US" dirty="0" smtClean="0">
              <a:latin typeface="+mn-lt"/>
            </a:endParaRPr>
          </a:p>
          <a:p>
            <a:pPr marL="404813" lvl="2" indent="-234950" eaLnBrk="0" hangingPunct="0">
              <a:spcBef>
                <a:spcPct val="50000"/>
              </a:spcBef>
              <a:buFont typeface="Wingdings" pitchFamily="2" charset="2"/>
              <a:buChar char="§"/>
              <a:defRPr/>
            </a:pPr>
            <a:r>
              <a:rPr lang="en-US" dirty="0" smtClean="0">
                <a:solidFill>
                  <a:srgbClr val="FF0000"/>
                </a:solidFill>
                <a:latin typeface="+mn-lt"/>
              </a:rPr>
              <a:t>New! </a:t>
            </a:r>
            <a:r>
              <a:rPr lang="en-US" dirty="0" smtClean="0">
                <a:latin typeface="+mn-lt"/>
              </a:rPr>
              <a:t>At least two persons must be present during transcription of student responses.  It is recommended that at least one of these persons be the STC. </a:t>
            </a:r>
            <a:endParaRPr lang="en-US" b="1" dirty="0" smtClean="0">
              <a:solidFill>
                <a:srgbClr val="000000"/>
              </a:solidFill>
              <a:latin typeface="+mn-lt"/>
            </a:endParaRPr>
          </a:p>
        </p:txBody>
      </p:sp>
      <p:sp>
        <p:nvSpPr>
          <p:cNvPr id="3" name="Title 2"/>
          <p:cNvSpPr>
            <a:spLocks noGrp="1"/>
          </p:cNvSpPr>
          <p:nvPr>
            <p:ph type="title"/>
          </p:nvPr>
        </p:nvSpPr>
        <p:spPr/>
        <p:txBody>
          <a:bodyPr/>
          <a:lstStyle/>
          <a:p>
            <a:r>
              <a:rPr lang="en-US" dirty="0" smtClean="0"/>
              <a:t>Transcribing Reminders </a:t>
            </a:r>
            <a:endParaRPr lang="en-US" dirty="0"/>
          </a:p>
        </p:txBody>
      </p:sp>
      <p:pic>
        <p:nvPicPr>
          <p:cNvPr id="12290" name="Picture 2" descr="C:\Users\TPayton\AppData\Local\Microsoft\Windows\Temporary Internet Files\Content.IE5\1DJE0MO2\REMINDER-01[1].gif"/>
          <p:cNvPicPr>
            <a:picLocks noChangeAspect="1" noChangeArrowheads="1"/>
          </p:cNvPicPr>
          <p:nvPr/>
        </p:nvPicPr>
        <p:blipFill>
          <a:blip r:embed="rId2" cstate="print"/>
          <a:srcRect/>
          <a:stretch>
            <a:fillRect/>
          </a:stretch>
        </p:blipFill>
        <p:spPr bwMode="auto">
          <a:xfrm>
            <a:off x="6690360" y="457200"/>
            <a:ext cx="2453640" cy="1219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686800" cy="1143000"/>
          </a:xfrm>
        </p:spPr>
        <p:txBody>
          <a:bodyPr/>
          <a:lstStyle/>
          <a:p>
            <a:r>
              <a:rPr lang="en-US" dirty="0" smtClean="0">
                <a:latin typeface="Segoe UI Semibold" pitchFamily="34" charset="0"/>
              </a:rPr>
              <a:t/>
            </a:r>
            <a:br>
              <a:rPr lang="en-US" dirty="0" smtClean="0">
                <a:latin typeface="Segoe UI Semibold" pitchFamily="34" charset="0"/>
              </a:rPr>
            </a:br>
            <a:r>
              <a:rPr lang="en-US" dirty="0" smtClean="0">
                <a:latin typeface="Segoe UI Semibold" pitchFamily="34" charset="0"/>
              </a:rPr>
              <a:t/>
            </a:r>
            <a:br>
              <a:rPr lang="en-US" dirty="0" smtClean="0">
                <a:latin typeface="Segoe UI Semibold" pitchFamily="34" charset="0"/>
              </a:rPr>
            </a:br>
            <a:r>
              <a:rPr lang="en-US" dirty="0" smtClean="0">
                <a:solidFill>
                  <a:schemeClr val="tx1"/>
                </a:solidFill>
              </a:rPr>
              <a:t>Returning Shipment</a:t>
            </a:r>
            <a:endParaRPr lang="en-US" dirty="0">
              <a:solidFill>
                <a:schemeClr val="tx1"/>
              </a:solidFill>
            </a:endParaRPr>
          </a:p>
        </p:txBody>
      </p:sp>
      <p:pic>
        <p:nvPicPr>
          <p:cNvPr id="9" name="Picture 11" descr="C:\Documents and Settings\bjohnson\Local Settings\Temporary Internet Files\Content.IE5\P7M621IE\MC900238375[1].wmf"/>
          <p:cNvPicPr>
            <a:picLocks noChangeAspect="1" noChangeArrowheads="1"/>
          </p:cNvPicPr>
          <p:nvPr/>
        </p:nvPicPr>
        <p:blipFill>
          <a:blip r:embed="rId2" cstate="print"/>
          <a:srcRect/>
          <a:stretch>
            <a:fillRect/>
          </a:stretch>
        </p:blipFill>
        <p:spPr bwMode="auto">
          <a:xfrm>
            <a:off x="6629400" y="304800"/>
            <a:ext cx="1746250" cy="1196975"/>
          </a:xfrm>
          <a:prstGeom prst="rect">
            <a:avLst/>
          </a:prstGeom>
          <a:noFill/>
          <a:ln w="9525">
            <a:noFill/>
            <a:miter lim="800000"/>
            <a:headEnd/>
            <a:tailEnd/>
          </a:ln>
        </p:spPr>
      </p:pic>
      <p:sp>
        <p:nvSpPr>
          <p:cNvPr id="2" name="TextBox 1"/>
          <p:cNvSpPr txBox="1"/>
          <p:nvPr/>
        </p:nvSpPr>
        <p:spPr>
          <a:xfrm>
            <a:off x="609600" y="2057400"/>
            <a:ext cx="7766050" cy="4401205"/>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latin typeface="+mn-lt"/>
              </a:rPr>
              <a:t>Instructions for packaging materials can be found in </a:t>
            </a:r>
            <a:r>
              <a:rPr lang="en-US" sz="2000" b="1" dirty="0" smtClean="0">
                <a:latin typeface="+mn-lt"/>
              </a:rPr>
              <a:t>Appendix B </a:t>
            </a:r>
            <a:r>
              <a:rPr lang="en-US" sz="2000" dirty="0" smtClean="0">
                <a:latin typeface="+mn-lt"/>
              </a:rPr>
              <a:t>of the TCM.</a:t>
            </a:r>
          </a:p>
          <a:p>
            <a:pPr marL="285750" indent="-285750">
              <a:buFont typeface="Wingdings" panose="05000000000000000000" pitchFamily="2" charset="2"/>
              <a:buChar char="§"/>
            </a:pPr>
            <a:r>
              <a:rPr lang="en-US" sz="2000" dirty="0" smtClean="0">
                <a:latin typeface="+mn-lt"/>
              </a:rPr>
              <a:t>Use your original boxes to return materials.</a:t>
            </a:r>
          </a:p>
          <a:p>
            <a:pPr marL="285750" indent="-285750">
              <a:buFont typeface="Wingdings" panose="05000000000000000000" pitchFamily="2" charset="2"/>
              <a:buChar char="§"/>
            </a:pPr>
            <a:r>
              <a:rPr lang="en-US" sz="2000" dirty="0" smtClean="0">
                <a:latin typeface="+mn-lt"/>
              </a:rPr>
              <a:t>There will be return labels in your initial shipment to send back you materials.</a:t>
            </a:r>
          </a:p>
          <a:p>
            <a:pPr marL="285750" indent="-285750">
              <a:buFont typeface="Wingdings" panose="05000000000000000000" pitchFamily="2" charset="2"/>
              <a:buChar char="§"/>
            </a:pPr>
            <a:r>
              <a:rPr lang="en-US" sz="2000" dirty="0" smtClean="0">
                <a:latin typeface="+mn-lt"/>
              </a:rPr>
              <a:t>There will be no header sheets this year.</a:t>
            </a:r>
          </a:p>
          <a:p>
            <a:pPr marL="285750" indent="-285750">
              <a:buFont typeface="Arial" panose="020B0604020202020204" pitchFamily="34" charset="0"/>
              <a:buChar char="•"/>
            </a:pPr>
            <a:r>
              <a:rPr lang="en-US" sz="2000" dirty="0">
                <a:latin typeface="+mn-lt"/>
              </a:rPr>
              <a:t>Used Answer Sheets will be returned in white Tyvek envelopes labeled “Return of Used Sheets”. There will be one for each content</a:t>
            </a:r>
            <a:r>
              <a:rPr lang="en-US" sz="2000" dirty="0" smtClean="0">
                <a:latin typeface="+mn-lt"/>
              </a:rPr>
              <a:t>.</a:t>
            </a:r>
          </a:p>
          <a:p>
            <a:pPr marL="285750" indent="-285750">
              <a:buFont typeface="Arial" panose="020B0604020202020204" pitchFamily="34" charset="0"/>
              <a:buChar char="•"/>
            </a:pPr>
            <a:r>
              <a:rPr lang="en-US" sz="2000" dirty="0">
                <a:latin typeface="+mn-lt"/>
              </a:rPr>
              <a:t>Materials to return in the Special Handling Envelope:</a:t>
            </a:r>
          </a:p>
          <a:p>
            <a:pPr marL="742950" lvl="1" indent="-285750">
              <a:buFont typeface="Arial" panose="020B0604020202020204" pitchFamily="34" charset="0"/>
              <a:buChar char="•"/>
            </a:pPr>
            <a:r>
              <a:rPr lang="en-US" sz="2000" dirty="0">
                <a:latin typeface="+mn-lt"/>
              </a:rPr>
              <a:t>Invalidated Answer Sheets</a:t>
            </a:r>
          </a:p>
          <a:p>
            <a:pPr marL="742950" lvl="1" indent="-285750">
              <a:buFont typeface="Arial" panose="020B0604020202020204" pitchFamily="34" charset="0"/>
              <a:buChar char="•"/>
            </a:pPr>
            <a:r>
              <a:rPr lang="en-US" sz="2000" dirty="0">
                <a:latin typeface="+mn-lt"/>
              </a:rPr>
              <a:t>Homeschool Answer Sheets</a:t>
            </a:r>
          </a:p>
          <a:p>
            <a:pPr marL="742950" lvl="1" indent="-285750">
              <a:buFont typeface="Arial" panose="020B0604020202020204" pitchFamily="34" charset="0"/>
              <a:buChar char="•"/>
            </a:pPr>
            <a:r>
              <a:rPr lang="en-US" sz="2000" dirty="0">
                <a:latin typeface="+mn-lt"/>
              </a:rPr>
              <a:t>Accommodated test materials</a:t>
            </a:r>
          </a:p>
          <a:p>
            <a:endParaRPr lang="en-US" sz="20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C:\Users\bjohnson\AppData\Local\Microsoft\Windows\Temporary Internet Files\Content.IE5\B29IX968\MC900229319[1].wmf"/>
          <p:cNvPicPr>
            <a:picLocks noChangeAspect="1" noChangeArrowheads="1"/>
          </p:cNvPicPr>
          <p:nvPr/>
        </p:nvPicPr>
        <p:blipFill>
          <a:blip r:embed="rId2" cstate="print"/>
          <a:srcRect/>
          <a:stretch>
            <a:fillRect/>
          </a:stretch>
        </p:blipFill>
        <p:spPr bwMode="auto">
          <a:xfrm>
            <a:off x="7696200" y="609600"/>
            <a:ext cx="609600" cy="1065213"/>
          </a:xfrm>
          <a:prstGeom prst="rect">
            <a:avLst/>
          </a:prstGeom>
          <a:noFill/>
          <a:ln w="9525">
            <a:noFill/>
            <a:miter lim="800000"/>
            <a:headEnd/>
            <a:tailEnd/>
          </a:ln>
        </p:spPr>
      </p:pic>
      <p:sp>
        <p:nvSpPr>
          <p:cNvPr id="12" name="Title 11"/>
          <p:cNvSpPr>
            <a:spLocks noGrp="1"/>
          </p:cNvSpPr>
          <p:nvPr>
            <p:ph type="title"/>
          </p:nvPr>
        </p:nvSpPr>
        <p:spPr>
          <a:xfrm>
            <a:off x="457200" y="304800"/>
            <a:ext cx="8229600" cy="1143000"/>
          </a:xfrm>
        </p:spPr>
        <p:txBody>
          <a:bodyPr/>
          <a:lstStyle/>
          <a:p>
            <a:r>
              <a:rPr lang="en-US" dirty="0" smtClean="0">
                <a:solidFill>
                  <a:schemeClr val="tx1"/>
                </a:solidFill>
              </a:rPr>
              <a:t>Pick-up Procedures</a:t>
            </a:r>
            <a:endParaRPr lang="en-US" dirty="0">
              <a:solidFill>
                <a:schemeClr val="tx1"/>
              </a:solidFill>
            </a:endParaRPr>
          </a:p>
        </p:txBody>
      </p:sp>
      <p:sp>
        <p:nvSpPr>
          <p:cNvPr id="9219" name="Slide Number Placeholder 1"/>
          <p:cNvSpPr>
            <a:spLocks noGrp="1"/>
          </p:cNvSpPr>
          <p:nvPr>
            <p:ph type="sldNum" sz="quarter" idx="12"/>
          </p:nvPr>
        </p:nvSpPr>
        <p:spPr>
          <a:noFill/>
        </p:spPr>
        <p:txBody>
          <a:bodyPr/>
          <a:lstStyle/>
          <a:p>
            <a:fld id="{213021B3-1D42-42F8-8BDB-8BE714BD7A3F}" type="slidenum">
              <a:rPr lang="en-US" smtClean="0">
                <a:latin typeface="Arial" charset="0"/>
              </a:rPr>
              <a:pPr/>
              <a:t>19</a:t>
            </a:fld>
            <a:endParaRPr lang="en-US" dirty="0" smtClean="0">
              <a:latin typeface="Arial" charset="0"/>
            </a:endParaRPr>
          </a:p>
        </p:txBody>
      </p:sp>
      <p:sp>
        <p:nvSpPr>
          <p:cNvPr id="10" name="Text Box 80"/>
          <p:cNvSpPr txBox="1">
            <a:spLocks noChangeArrowheads="1"/>
          </p:cNvSpPr>
          <p:nvPr/>
        </p:nvSpPr>
        <p:spPr bwMode="auto">
          <a:xfrm>
            <a:off x="228600" y="1828800"/>
            <a:ext cx="8534400" cy="1754326"/>
          </a:xfrm>
          <a:prstGeom prst="rect">
            <a:avLst/>
          </a:prstGeom>
          <a:noFill/>
          <a:ln w="9525">
            <a:noFill/>
            <a:miter lim="800000"/>
            <a:headEnd/>
            <a:tailEnd/>
          </a:ln>
        </p:spPr>
        <p:txBody>
          <a:bodyPr wrap="square">
            <a:spAutoFit/>
          </a:bodyPr>
          <a:lstStyle/>
          <a:p>
            <a:pPr marL="227013" indent="-227013">
              <a:spcBef>
                <a:spcPct val="50000"/>
              </a:spcBef>
              <a:buFontTx/>
              <a:buChar char="•"/>
              <a:defRPr/>
            </a:pPr>
            <a:r>
              <a:rPr lang="en-US" b="1" dirty="0" smtClean="0">
                <a:latin typeface="+mn-lt"/>
              </a:rPr>
              <a:t>NEW THIS YEAR: </a:t>
            </a:r>
          </a:p>
          <a:p>
            <a:pPr marL="742950" lvl="1" indent="-285750">
              <a:spcBef>
                <a:spcPct val="50000"/>
              </a:spcBef>
              <a:buFont typeface="Courier New" panose="02070309020205020404" pitchFamily="49" charset="0"/>
              <a:buChar char="o"/>
              <a:defRPr/>
            </a:pPr>
            <a:r>
              <a:rPr lang="en-US" dirty="0" smtClean="0">
                <a:latin typeface="+mn-lt"/>
              </a:rPr>
              <a:t>All paper materials will be returned to Measured Progress (one location).</a:t>
            </a:r>
          </a:p>
          <a:p>
            <a:pPr marL="742950" lvl="1" indent="-285750">
              <a:spcBef>
                <a:spcPct val="50000"/>
              </a:spcBef>
              <a:buFont typeface="Courier New" panose="02070309020205020404" pitchFamily="49" charset="0"/>
              <a:buChar char="o"/>
              <a:defRPr/>
            </a:pPr>
            <a:r>
              <a:rPr lang="en-US" dirty="0" smtClean="0">
                <a:latin typeface="+mn-lt"/>
              </a:rPr>
              <a:t>Schools that have paper materials to return will need to schedule their UPS pickup. This can done through the Materials Management in the HSA Portal.</a:t>
            </a:r>
          </a:p>
        </p:txBody>
      </p:sp>
      <p:sp>
        <p:nvSpPr>
          <p:cNvPr id="14" name="TextBox 13"/>
          <p:cNvSpPr txBox="1"/>
          <p:nvPr/>
        </p:nvSpPr>
        <p:spPr>
          <a:xfrm>
            <a:off x="381000" y="5689937"/>
            <a:ext cx="6172200" cy="1446550"/>
          </a:xfrm>
          <a:prstGeom prst="rect">
            <a:avLst/>
          </a:prstGeom>
          <a:noFill/>
        </p:spPr>
        <p:txBody>
          <a:bodyPr wrap="square" rtlCol="0">
            <a:spAutoFit/>
          </a:bodyPr>
          <a:lstStyle/>
          <a:p>
            <a:r>
              <a:rPr lang="en-US" sz="1400" b="1" dirty="0">
                <a:solidFill>
                  <a:srgbClr val="C00000"/>
                </a:solidFill>
                <a:latin typeface="+mn-lt"/>
              </a:rPr>
              <a:t>Note: </a:t>
            </a:r>
            <a:r>
              <a:rPr lang="en-US" sz="1400" dirty="0" smtClean="0">
                <a:latin typeface="+mn-lt"/>
              </a:rPr>
              <a:t>All paper tester materials need to be picked up by June 12, 2018. All return shipments after that time will need to be sent back at the cost of the LEA. Directions for scheduling a UPS Pickup can be found in </a:t>
            </a:r>
            <a:r>
              <a:rPr lang="en-US" sz="1400" b="1" dirty="0" smtClean="0">
                <a:latin typeface="+mn-lt"/>
              </a:rPr>
              <a:t>Appendix B </a:t>
            </a:r>
            <a:r>
              <a:rPr lang="en-US" sz="1400" dirty="0" smtClean="0">
                <a:latin typeface="+mn-lt"/>
              </a:rPr>
              <a:t>of the Test Coordinator Manual.  Only schools utilizing tactile graphics will have until June 15, 2018 for UPS Pickup.</a:t>
            </a:r>
            <a:endParaRPr lang="en-US" sz="1400" dirty="0">
              <a:latin typeface="+mn-lt"/>
            </a:endParaRPr>
          </a:p>
          <a:p>
            <a:endParaRPr lang="en-US" dirty="0"/>
          </a:p>
        </p:txBody>
      </p:sp>
      <p:pic>
        <p:nvPicPr>
          <p:cNvPr id="7" name="image113.jpg"/>
          <p:cNvPicPr/>
          <p:nvPr/>
        </p:nvPicPr>
        <p:blipFill>
          <a:blip r:embed="rId3" cstate="print"/>
          <a:srcRect/>
          <a:stretch>
            <a:fillRect/>
          </a:stretch>
        </p:blipFill>
        <p:spPr>
          <a:xfrm>
            <a:off x="1801617" y="3428999"/>
            <a:ext cx="5388366" cy="2260938"/>
          </a:xfrm>
          <a:prstGeom prst="rect">
            <a:avLst/>
          </a:prstGeom>
          <a:ln/>
          <a:effectLst>
            <a:outerShdw blurRad="457200" dist="38100" dir="2700000" algn="tl" rotWithShape="0">
              <a:prstClr val="black">
                <a:alpha val="40000"/>
              </a:prstClr>
            </a:outerShdw>
          </a:effectLst>
        </p:spPr>
      </p:pic>
      <p:sp>
        <p:nvSpPr>
          <p:cNvPr id="8" name="Rectangle 7"/>
          <p:cNvSpPr/>
          <p:nvPr/>
        </p:nvSpPr>
        <p:spPr>
          <a:xfrm>
            <a:off x="5943600" y="4267200"/>
            <a:ext cx="1066800" cy="17325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6999515" y="3886200"/>
            <a:ext cx="544285"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lstStyle/>
          <a:p>
            <a:r>
              <a:rPr lang="en-US" dirty="0" smtClean="0"/>
              <a:t>Paper Accommodated Administration Schedule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992977"/>
              </p:ext>
            </p:extLst>
          </p:nvPr>
        </p:nvGraphicFramePr>
        <p:xfrm>
          <a:off x="762000" y="2133600"/>
          <a:ext cx="7620000" cy="1371600"/>
        </p:xfrm>
        <a:graphic>
          <a:graphicData uri="http://schemas.openxmlformats.org/drawingml/2006/table">
            <a:tbl>
              <a:tblPr firstRow="1" bandRow="1">
                <a:tableStyleId>{5C22544A-7EE6-4342-B048-85BDC9FD1C3A}</a:tableStyleId>
              </a:tblPr>
              <a:tblGrid>
                <a:gridCol w="3581400"/>
                <a:gridCol w="4038600"/>
              </a:tblGrid>
              <a:tr h="442953">
                <a:tc gridSpan="2">
                  <a:txBody>
                    <a:bodyPr/>
                    <a:lstStyle/>
                    <a:p>
                      <a:pPr algn="ctr"/>
                      <a:r>
                        <a:rPr lang="en-US" dirty="0" smtClean="0">
                          <a:solidFill>
                            <a:schemeClr val="accent4"/>
                          </a:solidFill>
                        </a:rPr>
                        <a:t>Government</a:t>
                      </a:r>
                      <a:r>
                        <a:rPr lang="en-US" baseline="0" dirty="0" smtClean="0">
                          <a:solidFill>
                            <a:schemeClr val="accent4"/>
                          </a:solidFill>
                        </a:rPr>
                        <a:t> HSA</a:t>
                      </a:r>
                      <a:endParaRPr lang="en-US" dirty="0">
                        <a:solidFill>
                          <a:schemeClr val="accent4"/>
                        </a:solidFill>
                      </a:endParaRPr>
                    </a:p>
                  </a:txBody>
                  <a:tcPr/>
                </a:tc>
                <a:tc hMerge="1">
                  <a:txBody>
                    <a:bodyPr/>
                    <a:lstStyle/>
                    <a:p>
                      <a:endParaRPr lang="en-US" dirty="0"/>
                    </a:p>
                  </a:txBody>
                  <a:tcPr/>
                </a:tc>
              </a:tr>
              <a:tr h="485694">
                <a:tc>
                  <a:txBody>
                    <a:bodyPr/>
                    <a:lstStyle/>
                    <a:p>
                      <a:r>
                        <a:rPr lang="en-US" b="1" dirty="0" smtClean="0"/>
                        <a:t>Monday </a:t>
                      </a:r>
                      <a:endParaRPr lang="en-US" b="1" dirty="0"/>
                    </a:p>
                  </a:txBody>
                  <a:tcPr/>
                </a:tc>
                <a:tc>
                  <a:txBody>
                    <a:bodyPr/>
                    <a:lstStyle/>
                    <a:p>
                      <a:r>
                        <a:rPr lang="en-US" b="1" dirty="0" smtClean="0"/>
                        <a:t>Friday</a:t>
                      </a:r>
                      <a:endParaRPr lang="en-US" b="1" dirty="0"/>
                    </a:p>
                  </a:txBody>
                  <a:tcPr/>
                </a:tc>
              </a:tr>
              <a:tr h="442953">
                <a:tc>
                  <a:txBody>
                    <a:bodyPr/>
                    <a:lstStyle/>
                    <a:p>
                      <a:r>
                        <a:rPr lang="en-US" dirty="0" smtClean="0"/>
                        <a:t>05/14/2018</a:t>
                      </a:r>
                      <a:endParaRPr lang="en-US" dirty="0"/>
                    </a:p>
                  </a:txBody>
                  <a:tcPr/>
                </a:tc>
                <a:tc>
                  <a:txBody>
                    <a:bodyPr/>
                    <a:lstStyle/>
                    <a:p>
                      <a:r>
                        <a:rPr lang="en-US" dirty="0" smtClean="0"/>
                        <a:t>05/25/2018</a:t>
                      </a:r>
                      <a:endParaRPr lang="en-US" dirty="0"/>
                    </a:p>
                  </a:txBody>
                  <a:tcPr/>
                </a:tc>
              </a:tr>
            </a:tbl>
          </a:graphicData>
        </a:graphic>
      </p:graphicFrame>
      <p:pic>
        <p:nvPicPr>
          <p:cNvPr id="5" name="Picture 14"/>
          <p:cNvPicPr>
            <a:picLocks noChangeAspect="1" noChangeArrowheads="1"/>
          </p:cNvPicPr>
          <p:nvPr/>
        </p:nvPicPr>
        <p:blipFill>
          <a:blip r:embed="rId2" cstate="print"/>
          <a:srcRect/>
          <a:stretch>
            <a:fillRect/>
          </a:stretch>
        </p:blipFill>
        <p:spPr bwMode="auto">
          <a:xfrm>
            <a:off x="8229600" y="609600"/>
            <a:ext cx="871520" cy="990600"/>
          </a:xfrm>
          <a:prstGeom prst="roundRect">
            <a:avLst>
              <a:gd name="adj" fmla="val 16667"/>
            </a:avLst>
          </a:prstGeom>
          <a:ln>
            <a:solidFill>
              <a:schemeClr val="accent6">
                <a:lumMod val="75000"/>
              </a:schemeClr>
            </a:solidFill>
          </a:ln>
          <a:effectLst/>
          <a:scene3d>
            <a:camera prst="orthographicFront">
              <a:rot lat="0" lon="0" rev="0"/>
            </a:camera>
            <a:lightRig rig="glow" dir="t">
              <a:rot lat="0" lon="0" rev="14100000"/>
            </a:lightRig>
          </a:scene3d>
          <a:sp3d prstMaterial="softEdge">
            <a:bevelT w="127000" prst="artDeco"/>
          </a:sp3d>
        </p:spPr>
      </p:pic>
      <p:graphicFrame>
        <p:nvGraphicFramePr>
          <p:cNvPr id="6" name="Content Placeholder 6"/>
          <p:cNvGraphicFramePr>
            <a:graphicFrameLocks/>
          </p:cNvGraphicFramePr>
          <p:nvPr>
            <p:extLst>
              <p:ext uri="{D42A27DB-BD31-4B8C-83A1-F6EECF244321}">
                <p14:modId xmlns:p14="http://schemas.microsoft.com/office/powerpoint/2010/main" val="3778303153"/>
              </p:ext>
            </p:extLst>
          </p:nvPr>
        </p:nvGraphicFramePr>
        <p:xfrm>
          <a:off x="762000" y="3962400"/>
          <a:ext cx="7620000" cy="1371600"/>
        </p:xfrm>
        <a:graphic>
          <a:graphicData uri="http://schemas.openxmlformats.org/drawingml/2006/table">
            <a:tbl>
              <a:tblPr firstRow="1" bandRow="1">
                <a:tableStyleId>{5C22544A-7EE6-4342-B048-85BDC9FD1C3A}</a:tableStyleId>
              </a:tblPr>
              <a:tblGrid>
                <a:gridCol w="3581400"/>
                <a:gridCol w="4038600"/>
              </a:tblGrid>
              <a:tr h="442953">
                <a:tc gridSpan="2">
                  <a:txBody>
                    <a:bodyPr/>
                    <a:lstStyle/>
                    <a:p>
                      <a:pPr algn="ctr"/>
                      <a:r>
                        <a:rPr lang="en-US" dirty="0" smtClean="0">
                          <a:solidFill>
                            <a:schemeClr val="accent4"/>
                          </a:solidFill>
                        </a:rPr>
                        <a:t>HS MISA</a:t>
                      </a:r>
                      <a:endParaRPr lang="en-US" dirty="0">
                        <a:solidFill>
                          <a:schemeClr val="accent4"/>
                        </a:solidFill>
                      </a:endParaRPr>
                    </a:p>
                  </a:txBody>
                  <a:tcPr/>
                </a:tc>
                <a:tc hMerge="1">
                  <a:txBody>
                    <a:bodyPr/>
                    <a:lstStyle/>
                    <a:p>
                      <a:endParaRPr lang="en-US" dirty="0"/>
                    </a:p>
                  </a:txBody>
                  <a:tcPr/>
                </a:tc>
              </a:tr>
              <a:tr h="485694">
                <a:tc>
                  <a:txBody>
                    <a:bodyPr/>
                    <a:lstStyle/>
                    <a:p>
                      <a:r>
                        <a:rPr lang="en-US" b="1" dirty="0" smtClean="0"/>
                        <a:t>Monday </a:t>
                      </a:r>
                      <a:endParaRPr lang="en-US" b="1" dirty="0"/>
                    </a:p>
                  </a:txBody>
                  <a:tcPr/>
                </a:tc>
                <a:tc>
                  <a:txBody>
                    <a:bodyPr/>
                    <a:lstStyle/>
                    <a:p>
                      <a:r>
                        <a:rPr lang="en-US" b="1" dirty="0" smtClean="0"/>
                        <a:t>Friday</a:t>
                      </a:r>
                      <a:endParaRPr lang="en-US" b="1" dirty="0"/>
                    </a:p>
                  </a:txBody>
                  <a:tcPr/>
                </a:tc>
              </a:tr>
              <a:tr h="442953">
                <a:tc>
                  <a:txBody>
                    <a:bodyPr/>
                    <a:lstStyle/>
                    <a:p>
                      <a:r>
                        <a:rPr lang="en-US" dirty="0" smtClean="0"/>
                        <a:t>05/14/2018</a:t>
                      </a:r>
                      <a:endParaRPr lang="en-US" dirty="0"/>
                    </a:p>
                  </a:txBody>
                  <a:tcPr/>
                </a:tc>
                <a:tc>
                  <a:txBody>
                    <a:bodyPr/>
                    <a:lstStyle/>
                    <a:p>
                      <a:r>
                        <a:rPr lang="en-US" dirty="0" smtClean="0"/>
                        <a:t>05/25/2018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229600" cy="1143000"/>
          </a:xfrm>
        </p:spPr>
        <p:txBody>
          <a:bodyPr/>
          <a:lstStyle/>
          <a:p>
            <a:r>
              <a:rPr lang="en-US" dirty="0" smtClean="0"/>
              <a:t> </a:t>
            </a:r>
            <a:r>
              <a:rPr lang="en-US" dirty="0" smtClean="0">
                <a:solidFill>
                  <a:schemeClr val="tx1"/>
                </a:solidFill>
              </a:rPr>
              <a:t>Administration Results </a:t>
            </a:r>
            <a:endParaRPr lang="en-US" dirty="0">
              <a:solidFill>
                <a:schemeClr val="tx1"/>
              </a:solidFill>
            </a:endParaRPr>
          </a:p>
        </p:txBody>
      </p:sp>
      <p:sp>
        <p:nvSpPr>
          <p:cNvPr id="12290" name="Slide Number Placeholder 1"/>
          <p:cNvSpPr>
            <a:spLocks noGrp="1"/>
          </p:cNvSpPr>
          <p:nvPr>
            <p:ph type="sldNum" sz="quarter" idx="12"/>
          </p:nvPr>
        </p:nvSpPr>
        <p:spPr>
          <a:noFill/>
        </p:spPr>
        <p:txBody>
          <a:bodyPr/>
          <a:lstStyle/>
          <a:p>
            <a:fld id="{BA38EB4E-C0D7-4AB9-8F4E-0129FFD8F1F1}" type="slidenum">
              <a:rPr lang="en-US" smtClean="0">
                <a:latin typeface="Arial" charset="0"/>
              </a:rPr>
              <a:pPr/>
              <a:t>20</a:t>
            </a:fld>
            <a:endParaRPr lang="en-US" dirty="0" smtClean="0">
              <a:latin typeface="Arial" charset="0"/>
            </a:endParaRPr>
          </a:p>
        </p:txBody>
      </p:sp>
      <p:pic>
        <p:nvPicPr>
          <p:cNvPr id="2126" name="Picture 78" descr="C:\Users\bjohnson\AppData\Local\Microsoft\Windows\Temporary Internet Files\Content.IE5\HYSEAN24\MC900431580[1].png"/>
          <p:cNvPicPr>
            <a:picLocks noChangeAspect="1" noChangeArrowheads="1"/>
          </p:cNvPicPr>
          <p:nvPr/>
        </p:nvPicPr>
        <p:blipFill>
          <a:blip r:embed="rId2" cstate="print"/>
          <a:srcRect/>
          <a:stretch>
            <a:fillRect/>
          </a:stretch>
        </p:blipFill>
        <p:spPr bwMode="auto">
          <a:xfrm>
            <a:off x="7010400" y="381000"/>
            <a:ext cx="1904762" cy="1612660"/>
          </a:xfrm>
          <a:prstGeom prst="rect">
            <a:avLst/>
          </a:prstGeom>
          <a:noFill/>
        </p:spPr>
      </p:pic>
      <p:sp>
        <p:nvSpPr>
          <p:cNvPr id="9" name="Rectangle 8"/>
          <p:cNvSpPr/>
          <p:nvPr/>
        </p:nvSpPr>
        <p:spPr>
          <a:xfrm>
            <a:off x="457200" y="1897082"/>
            <a:ext cx="8001000" cy="4401205"/>
          </a:xfrm>
          <a:prstGeom prst="rect">
            <a:avLst/>
          </a:prstGeom>
        </p:spPr>
        <p:txBody>
          <a:bodyPr wrap="square">
            <a:spAutoFit/>
          </a:bodyPr>
          <a:lstStyle/>
          <a:p>
            <a:pPr marL="236538" indent="-236538">
              <a:buFont typeface="Arial" charset="0"/>
              <a:buChar char="•"/>
            </a:pPr>
            <a:r>
              <a:rPr lang="en-US" sz="2800" dirty="0" smtClean="0">
                <a:latin typeface="+mn-lt"/>
              </a:rPr>
              <a:t>LEAs will receive a Government score file:</a:t>
            </a:r>
          </a:p>
          <a:p>
            <a:pPr marL="457200" indent="-457200">
              <a:buFont typeface="Wingdings" panose="05000000000000000000" pitchFamily="2" charset="2"/>
              <a:buChar char="q"/>
            </a:pPr>
            <a:endParaRPr lang="en-US" sz="2800" dirty="0" smtClean="0">
              <a:latin typeface="+mn-lt"/>
            </a:endParaRPr>
          </a:p>
          <a:p>
            <a:pPr marL="914400" lvl="1" indent="-457200">
              <a:buFont typeface="Wingdings" panose="05000000000000000000" pitchFamily="2" charset="2"/>
              <a:buChar char="q"/>
            </a:pPr>
            <a:r>
              <a:rPr lang="en-US" sz="2800" dirty="0" smtClean="0">
                <a:latin typeface="+mn-lt"/>
              </a:rPr>
              <a:t> Government Score File (08/03/18)</a:t>
            </a:r>
            <a:endParaRPr lang="en-US" sz="2800" dirty="0">
              <a:latin typeface="+mn-lt"/>
            </a:endParaRPr>
          </a:p>
          <a:p>
            <a:pPr marL="914400" lvl="1" indent="-457200">
              <a:buFont typeface="Wingdings" panose="05000000000000000000" pitchFamily="2" charset="2"/>
              <a:buChar char="q"/>
            </a:pPr>
            <a:r>
              <a:rPr lang="en-US" sz="2800" dirty="0" smtClean="0">
                <a:latin typeface="+mn-lt"/>
              </a:rPr>
              <a:t> Government Score Labels (Digital File posted 08/10/18; printed labels in site by 08/17/18)</a:t>
            </a:r>
          </a:p>
          <a:p>
            <a:pPr marL="914400" lvl="1" indent="-457200">
              <a:buFont typeface="Wingdings" panose="05000000000000000000" pitchFamily="2" charset="2"/>
              <a:buChar char="q"/>
            </a:pPr>
            <a:endParaRPr lang="en-US" sz="2800" dirty="0">
              <a:latin typeface="+mn-lt"/>
            </a:endParaRPr>
          </a:p>
          <a:p>
            <a:pPr lvl="1"/>
            <a:r>
              <a:rPr lang="en-US" sz="2800" dirty="0" smtClean="0">
                <a:solidFill>
                  <a:srgbClr val="FF0000"/>
                </a:solidFill>
                <a:latin typeface="+mn-lt"/>
              </a:rPr>
              <a:t>Note</a:t>
            </a:r>
            <a:r>
              <a:rPr lang="en-US" sz="2800" dirty="0" smtClean="0">
                <a:latin typeface="+mn-lt"/>
              </a:rPr>
              <a:t>: There will be no scores for HS MISA for 2018 since it is a field test year.</a:t>
            </a:r>
          </a:p>
          <a:p>
            <a:pPr lvl="1"/>
            <a:endParaRPr lang="en-US" sz="2800" strike="sngStrike" dirty="0">
              <a:solidFill>
                <a:srgbClr val="FF0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Site Readiness Test</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t>Site Readiness should be conducted after installing the HSA Kiosk</a:t>
            </a:r>
          </a:p>
          <a:p>
            <a:r>
              <a:rPr lang="en-US" sz="2400" dirty="0" smtClean="0"/>
              <a:t>Site Readiness testing is designed to simulate a test scenario and can identify potential technical problems before student testing</a:t>
            </a:r>
          </a:p>
          <a:p>
            <a:r>
              <a:rPr lang="en-US" sz="2400" dirty="0" smtClean="0"/>
              <a:t>Instructions can be found in the </a:t>
            </a:r>
            <a:r>
              <a:rPr lang="en-US" sz="2400" i="1" dirty="0" smtClean="0"/>
              <a:t>HSA Portal Guide</a:t>
            </a:r>
            <a:endParaRPr lang="en-US" sz="2400" dirty="0" smtClean="0"/>
          </a:p>
          <a:p>
            <a:r>
              <a:rPr lang="en-US" sz="2400" dirty="0" smtClean="0"/>
              <a:t>The Site Readiness test should be completed by the staff responsible for assuring the HSA Kiosk is ready for testing.</a:t>
            </a:r>
          </a:p>
          <a:p>
            <a:endParaRPr lang="en-US" dirty="0"/>
          </a:p>
        </p:txBody>
      </p:sp>
    </p:spTree>
    <p:extLst>
      <p:ext uri="{BB962C8B-B14F-4D97-AF65-F5344CB8AC3E}">
        <p14:creationId xmlns:p14="http://schemas.microsoft.com/office/powerpoint/2010/main" val="2826140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2"/>
          </p:nvPr>
        </p:nvSpPr>
        <p:spPr>
          <a:xfrm>
            <a:off x="8229600" y="6324600"/>
            <a:ext cx="533400" cy="304800"/>
          </a:xfrm>
          <a:noFill/>
        </p:spPr>
        <p:txBody>
          <a:bodyPr/>
          <a:lstStyle/>
          <a:p>
            <a:pPr algn="l"/>
            <a:fld id="{7A3C37C5-D3EF-4BA4-89A2-2158AC04D389}" type="slidenum">
              <a:rPr lang="en-US" smtClean="0">
                <a:latin typeface="Arial" charset="0"/>
              </a:rPr>
              <a:pPr algn="l"/>
              <a:t>22</a:t>
            </a:fld>
            <a:endParaRPr lang="en-US" dirty="0" smtClean="0">
              <a:latin typeface="Arial" charset="0"/>
            </a:endParaRPr>
          </a:p>
        </p:txBody>
      </p:sp>
      <p:sp>
        <p:nvSpPr>
          <p:cNvPr id="9" name="Content Placeholder 2"/>
          <p:cNvSpPr txBox="1">
            <a:spLocks/>
          </p:cNvSpPr>
          <p:nvPr/>
        </p:nvSpPr>
        <p:spPr bwMode="auto">
          <a:xfrm>
            <a:off x="304800" y="1828800"/>
            <a:ext cx="8458200" cy="1104900"/>
          </a:xfrm>
          <a:prstGeom prst="rect">
            <a:avLst/>
          </a:prstGeom>
          <a:noFill/>
          <a:ln w="9525">
            <a:solidFill>
              <a:srgbClr val="7030A0"/>
            </a:solidFill>
            <a:miter lim="800000"/>
            <a:headEnd/>
            <a:tailEnd/>
          </a:ln>
        </p:spPr>
        <p:txBody>
          <a:bodyPr/>
          <a:lstStyle/>
          <a:p>
            <a:pPr marL="342900" indent="-342900" eaLnBrk="0" hangingPunct="0">
              <a:spcBef>
                <a:spcPct val="20000"/>
              </a:spcBef>
              <a:defRPr/>
            </a:pPr>
            <a:r>
              <a:rPr lang="en-US" sz="2000" b="1" u="sng" kern="0" dirty="0" smtClean="0">
                <a:latin typeface="+mn-lt"/>
              </a:rPr>
              <a:t>Online Practice Test</a:t>
            </a:r>
          </a:p>
          <a:p>
            <a:pPr marL="342900" indent="-342900" eaLnBrk="0" hangingPunct="0">
              <a:spcBef>
                <a:spcPct val="20000"/>
              </a:spcBef>
              <a:defRPr/>
            </a:pPr>
            <a:r>
              <a:rPr lang="en-US" sz="2000" dirty="0">
                <a:latin typeface="+mn-lt"/>
              </a:rPr>
              <a:t>The practice test can be accessed through the HSA kiosk or online at </a:t>
            </a:r>
            <a:r>
              <a:rPr lang="en-US" sz="2000" b="1" dirty="0">
                <a:latin typeface="+mn-lt"/>
                <a:hlinkClick r:id="rId2"/>
              </a:rPr>
              <a:t>https://hsapracticetest.measuredprogress.org/student</a:t>
            </a:r>
            <a:r>
              <a:rPr lang="en-US" sz="2000" dirty="0">
                <a:latin typeface="+mn-lt"/>
              </a:rPr>
              <a:t>.</a:t>
            </a:r>
            <a:endParaRPr lang="en-US" sz="2000" kern="0" dirty="0">
              <a:latin typeface="+mn-lt"/>
            </a:endParaRPr>
          </a:p>
        </p:txBody>
      </p:sp>
      <p:sp>
        <p:nvSpPr>
          <p:cNvPr id="8" name="Title 7"/>
          <p:cNvSpPr>
            <a:spLocks noGrp="1"/>
          </p:cNvSpPr>
          <p:nvPr>
            <p:ph type="title"/>
          </p:nvPr>
        </p:nvSpPr>
        <p:spPr>
          <a:xfrm>
            <a:off x="152400" y="457200"/>
            <a:ext cx="8991600" cy="1143000"/>
          </a:xfrm>
        </p:spPr>
        <p:txBody>
          <a:bodyPr/>
          <a:lstStyle/>
          <a:p>
            <a:r>
              <a:rPr lang="en-US" dirty="0" smtClean="0">
                <a:solidFill>
                  <a:schemeClr val="tx1"/>
                </a:solidFill>
              </a:rPr>
              <a:t>PRACTICE!</a:t>
            </a:r>
            <a:endParaRPr lang="en-US" dirty="0">
              <a:solidFill>
                <a:schemeClr val="tx1"/>
              </a:solidFill>
            </a:endParaRPr>
          </a:p>
        </p:txBody>
      </p:sp>
      <p:sp>
        <p:nvSpPr>
          <p:cNvPr id="2" name="TextBox 1"/>
          <p:cNvSpPr txBox="1"/>
          <p:nvPr/>
        </p:nvSpPr>
        <p:spPr>
          <a:xfrm>
            <a:off x="304800" y="3124200"/>
            <a:ext cx="3810000" cy="2862322"/>
          </a:xfrm>
          <a:prstGeom prst="rect">
            <a:avLst/>
          </a:prstGeom>
          <a:noFill/>
        </p:spPr>
        <p:txBody>
          <a:bodyPr wrap="square" rtlCol="0">
            <a:spAutoFit/>
          </a:bodyPr>
          <a:lstStyle/>
          <a:p>
            <a:r>
              <a:rPr lang="en-US" u="sng" dirty="0">
                <a:latin typeface="+mn-lt"/>
              </a:rPr>
              <a:t>No ASL </a:t>
            </a:r>
            <a:r>
              <a:rPr lang="en-US" u="sng" dirty="0" smtClean="0">
                <a:latin typeface="+mn-lt"/>
              </a:rPr>
              <a:t>Videos</a:t>
            </a:r>
          </a:p>
          <a:p>
            <a:endParaRPr lang="en-US" u="sng" dirty="0">
              <a:latin typeface="+mn-lt"/>
            </a:endParaRPr>
          </a:p>
          <a:p>
            <a:r>
              <a:rPr lang="en-US" b="1" dirty="0">
                <a:latin typeface="+mn-lt"/>
              </a:rPr>
              <a:t>Government Practice </a:t>
            </a:r>
            <a:r>
              <a:rPr lang="en-US" b="1" dirty="0" smtClean="0">
                <a:latin typeface="+mn-lt"/>
              </a:rPr>
              <a:t>Test</a:t>
            </a:r>
          </a:p>
          <a:p>
            <a:pPr marL="285750" indent="-285750">
              <a:buFont typeface="Wingdings" panose="05000000000000000000" pitchFamily="2" charset="2"/>
              <a:buChar char="§"/>
            </a:pPr>
            <a:r>
              <a:rPr lang="en-US" dirty="0" smtClean="0">
                <a:latin typeface="+mn-lt"/>
              </a:rPr>
              <a:t>Username: </a:t>
            </a:r>
            <a:r>
              <a:rPr lang="en-US" dirty="0" err="1" smtClean="0">
                <a:latin typeface="+mn-lt"/>
              </a:rPr>
              <a:t>practicegovernment</a:t>
            </a:r>
            <a:endParaRPr lang="en-US" dirty="0" smtClean="0">
              <a:latin typeface="+mn-lt"/>
            </a:endParaRPr>
          </a:p>
          <a:p>
            <a:pPr marL="285750" indent="-285750">
              <a:buFont typeface="Wingdings" panose="05000000000000000000" pitchFamily="2" charset="2"/>
              <a:buChar char="§"/>
            </a:pPr>
            <a:r>
              <a:rPr lang="en-US" dirty="0" smtClean="0">
                <a:latin typeface="+mn-lt"/>
              </a:rPr>
              <a:t>Password</a:t>
            </a:r>
            <a:r>
              <a:rPr lang="en-US" dirty="0">
                <a:latin typeface="+mn-lt"/>
              </a:rPr>
              <a:t>: </a:t>
            </a:r>
            <a:r>
              <a:rPr lang="en-US" dirty="0" err="1">
                <a:latin typeface="+mn-lt"/>
              </a:rPr>
              <a:t>maryland</a:t>
            </a:r>
            <a:endParaRPr lang="en-US" dirty="0">
              <a:latin typeface="+mn-lt"/>
            </a:endParaRPr>
          </a:p>
          <a:p>
            <a:endParaRPr lang="en-US" dirty="0" smtClean="0">
              <a:latin typeface="+mn-lt"/>
            </a:endParaRPr>
          </a:p>
          <a:p>
            <a:r>
              <a:rPr lang="en-US" b="1" dirty="0" smtClean="0">
                <a:latin typeface="+mn-lt"/>
              </a:rPr>
              <a:t>HS </a:t>
            </a:r>
            <a:r>
              <a:rPr lang="en-US" b="1" dirty="0">
                <a:latin typeface="+mn-lt"/>
              </a:rPr>
              <a:t>MISA Practice </a:t>
            </a:r>
            <a:r>
              <a:rPr lang="en-US" b="1" dirty="0" smtClean="0">
                <a:latin typeface="+mn-lt"/>
              </a:rPr>
              <a:t>Test </a:t>
            </a:r>
          </a:p>
          <a:p>
            <a:pPr marL="285750" indent="-285750">
              <a:buFont typeface="Wingdings" panose="05000000000000000000" pitchFamily="2" charset="2"/>
              <a:buChar char="§"/>
            </a:pPr>
            <a:r>
              <a:rPr lang="en-US" dirty="0" smtClean="0">
                <a:latin typeface="+mn-lt"/>
              </a:rPr>
              <a:t>Username</a:t>
            </a:r>
            <a:r>
              <a:rPr lang="en-US" dirty="0">
                <a:latin typeface="+mn-lt"/>
              </a:rPr>
              <a:t>: </a:t>
            </a:r>
            <a:r>
              <a:rPr lang="en-US" dirty="0" err="1" smtClean="0">
                <a:latin typeface="+mn-lt"/>
              </a:rPr>
              <a:t>practicehsmisa</a:t>
            </a:r>
            <a:endParaRPr lang="en-US" dirty="0" smtClean="0">
              <a:latin typeface="+mn-lt"/>
            </a:endParaRPr>
          </a:p>
          <a:p>
            <a:pPr marL="285750" indent="-285750">
              <a:buFont typeface="Wingdings" panose="05000000000000000000" pitchFamily="2" charset="2"/>
              <a:buChar char="§"/>
            </a:pPr>
            <a:r>
              <a:rPr lang="en-US" dirty="0" smtClean="0">
                <a:latin typeface="+mn-lt"/>
              </a:rPr>
              <a:t>Password</a:t>
            </a:r>
            <a:r>
              <a:rPr lang="en-US" dirty="0">
                <a:latin typeface="+mn-lt"/>
              </a:rPr>
              <a:t>: </a:t>
            </a:r>
            <a:r>
              <a:rPr lang="en-US" dirty="0" err="1">
                <a:latin typeface="+mn-lt"/>
              </a:rPr>
              <a:t>maryland</a:t>
            </a:r>
            <a:endParaRPr lang="en-US" dirty="0">
              <a:latin typeface="+mn-lt"/>
            </a:endParaRPr>
          </a:p>
          <a:p>
            <a:endParaRPr lang="en-US" dirty="0"/>
          </a:p>
        </p:txBody>
      </p:sp>
      <p:sp>
        <p:nvSpPr>
          <p:cNvPr id="7" name="TextBox 6"/>
          <p:cNvSpPr txBox="1"/>
          <p:nvPr/>
        </p:nvSpPr>
        <p:spPr>
          <a:xfrm>
            <a:off x="4724400" y="3124200"/>
            <a:ext cx="3810000" cy="2862322"/>
          </a:xfrm>
          <a:prstGeom prst="rect">
            <a:avLst/>
          </a:prstGeom>
          <a:noFill/>
        </p:spPr>
        <p:txBody>
          <a:bodyPr wrap="square" rtlCol="0">
            <a:spAutoFit/>
          </a:bodyPr>
          <a:lstStyle/>
          <a:p>
            <a:r>
              <a:rPr lang="en-US" u="sng" dirty="0">
                <a:latin typeface="+mn-lt"/>
              </a:rPr>
              <a:t>No ASL Videos</a:t>
            </a:r>
          </a:p>
          <a:p>
            <a:endParaRPr lang="en-US" dirty="0" smtClean="0">
              <a:latin typeface="+mn-lt"/>
            </a:endParaRPr>
          </a:p>
          <a:p>
            <a:r>
              <a:rPr lang="en-US" b="1" dirty="0" smtClean="0">
                <a:latin typeface="+mn-lt"/>
              </a:rPr>
              <a:t>Government </a:t>
            </a:r>
            <a:r>
              <a:rPr lang="en-US" b="1" dirty="0">
                <a:latin typeface="+mn-lt"/>
              </a:rPr>
              <a:t>Practice </a:t>
            </a:r>
            <a:r>
              <a:rPr lang="en-US" b="1" dirty="0" smtClean="0">
                <a:latin typeface="+mn-lt"/>
              </a:rPr>
              <a:t>Test</a:t>
            </a:r>
          </a:p>
          <a:p>
            <a:pPr marL="285750" indent="-285750">
              <a:buFont typeface="Wingdings" panose="05000000000000000000" pitchFamily="2" charset="2"/>
              <a:buChar char="§"/>
            </a:pPr>
            <a:r>
              <a:rPr lang="en-US" dirty="0" smtClean="0">
                <a:latin typeface="+mn-lt"/>
              </a:rPr>
              <a:t>Username</a:t>
            </a:r>
            <a:r>
              <a:rPr lang="en-US" dirty="0">
                <a:latin typeface="+mn-lt"/>
              </a:rPr>
              <a:t>: </a:t>
            </a:r>
            <a:r>
              <a:rPr lang="en-US" dirty="0" err="1" smtClean="0">
                <a:latin typeface="+mn-lt"/>
              </a:rPr>
              <a:t>practicegovernment</a:t>
            </a:r>
            <a:endParaRPr lang="en-US" dirty="0" smtClean="0">
              <a:latin typeface="+mn-lt"/>
            </a:endParaRPr>
          </a:p>
          <a:p>
            <a:pPr marL="285750" indent="-285750">
              <a:buFont typeface="Wingdings" panose="05000000000000000000" pitchFamily="2" charset="2"/>
              <a:buChar char="§"/>
            </a:pPr>
            <a:r>
              <a:rPr lang="en-US" dirty="0" smtClean="0">
                <a:latin typeface="+mn-lt"/>
              </a:rPr>
              <a:t>Password</a:t>
            </a:r>
            <a:r>
              <a:rPr lang="en-US" dirty="0">
                <a:latin typeface="+mn-lt"/>
              </a:rPr>
              <a:t>: </a:t>
            </a:r>
            <a:r>
              <a:rPr lang="en-US" dirty="0" err="1">
                <a:latin typeface="+mn-lt"/>
              </a:rPr>
              <a:t>maryland</a:t>
            </a:r>
            <a:endParaRPr lang="en-US" dirty="0">
              <a:latin typeface="+mn-lt"/>
            </a:endParaRPr>
          </a:p>
          <a:p>
            <a:endParaRPr lang="en-US" dirty="0">
              <a:latin typeface="+mn-lt"/>
            </a:endParaRPr>
          </a:p>
          <a:p>
            <a:r>
              <a:rPr lang="en-US" b="1" dirty="0">
                <a:latin typeface="+mn-lt"/>
              </a:rPr>
              <a:t>HS MISA Practice </a:t>
            </a:r>
            <a:r>
              <a:rPr lang="en-US" b="1" dirty="0" smtClean="0">
                <a:latin typeface="+mn-lt"/>
              </a:rPr>
              <a:t>Test</a:t>
            </a:r>
          </a:p>
          <a:p>
            <a:pPr marL="285750" indent="-285750">
              <a:buFont typeface="Wingdings" panose="05000000000000000000" pitchFamily="2" charset="2"/>
              <a:buChar char="§"/>
            </a:pPr>
            <a:r>
              <a:rPr lang="en-US" dirty="0" smtClean="0">
                <a:latin typeface="+mn-lt"/>
              </a:rPr>
              <a:t>Username</a:t>
            </a:r>
            <a:r>
              <a:rPr lang="en-US" dirty="0">
                <a:latin typeface="+mn-lt"/>
              </a:rPr>
              <a:t>: </a:t>
            </a:r>
            <a:r>
              <a:rPr lang="en-US" dirty="0" err="1" smtClean="0">
                <a:latin typeface="+mn-lt"/>
              </a:rPr>
              <a:t>practicehsmisa</a:t>
            </a:r>
            <a:endParaRPr lang="en-US" dirty="0" smtClean="0">
              <a:latin typeface="+mn-lt"/>
            </a:endParaRPr>
          </a:p>
          <a:p>
            <a:pPr marL="285750" indent="-285750">
              <a:buFont typeface="Wingdings" panose="05000000000000000000" pitchFamily="2" charset="2"/>
              <a:buChar char="§"/>
            </a:pPr>
            <a:r>
              <a:rPr lang="en-US" dirty="0" smtClean="0">
                <a:latin typeface="+mn-lt"/>
              </a:rPr>
              <a:t>Password</a:t>
            </a:r>
            <a:r>
              <a:rPr lang="en-US" dirty="0">
                <a:latin typeface="+mn-lt"/>
              </a:rPr>
              <a:t>: </a:t>
            </a:r>
            <a:r>
              <a:rPr lang="en-US" dirty="0" err="1">
                <a:latin typeface="+mn-lt"/>
              </a:rPr>
              <a:t>maryland</a:t>
            </a:r>
            <a:endParaRPr lang="en-US" dirty="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lstStyle/>
          <a:p>
            <a:pPr algn="ctr">
              <a:buNone/>
            </a:pPr>
            <a:r>
              <a:rPr lang="en-US" sz="3600" dirty="0" smtClean="0"/>
              <a:t>Brianna Creed</a:t>
            </a:r>
          </a:p>
          <a:p>
            <a:pPr algn="ctr">
              <a:buNone/>
            </a:pPr>
            <a:r>
              <a:rPr lang="en-US" sz="3600" dirty="0" smtClean="0"/>
              <a:t> Program Manager for High School Assessments</a:t>
            </a:r>
          </a:p>
          <a:p>
            <a:pPr algn="ctr">
              <a:buNone/>
            </a:pPr>
            <a:r>
              <a:rPr lang="en-US" sz="3600" dirty="0" smtClean="0"/>
              <a:t/>
            </a:r>
            <a:br>
              <a:rPr lang="en-US" sz="3600" dirty="0" smtClean="0"/>
            </a:br>
            <a:r>
              <a:rPr lang="en-US" sz="3600" dirty="0" smtClean="0"/>
              <a:t>Phone: </a:t>
            </a:r>
            <a:r>
              <a:rPr lang="en-US" sz="3600" dirty="0" smtClean="0">
                <a:hlinkClick r:id="rId2"/>
              </a:rPr>
              <a:t>410-767-5171</a:t>
            </a:r>
            <a:r>
              <a:rPr lang="en-US" sz="3600" dirty="0" smtClean="0"/>
              <a:t> </a:t>
            </a:r>
          </a:p>
          <a:p>
            <a:pPr algn="ctr">
              <a:buNone/>
            </a:pPr>
            <a:r>
              <a:rPr lang="en-US" sz="3600" dirty="0" smtClean="0"/>
              <a:t>Email: brianna.creed@maryland.gov</a:t>
            </a:r>
            <a:endParaRPr lang="en-US" sz="3600" dirty="0"/>
          </a:p>
        </p:txBody>
      </p:sp>
      <p:sp>
        <p:nvSpPr>
          <p:cNvPr id="4" name="Slide Number Placeholder 3"/>
          <p:cNvSpPr>
            <a:spLocks noGrp="1"/>
          </p:cNvSpPr>
          <p:nvPr>
            <p:ph type="sldNum" sz="quarter" idx="12"/>
          </p:nvPr>
        </p:nvSpPr>
        <p:spPr/>
        <p:txBody>
          <a:bodyPr/>
          <a:lstStyle/>
          <a:p>
            <a:pPr>
              <a:defRPr/>
            </a:pPr>
            <a:fld id="{BCC68EA3-3A5B-4FF9-85EF-BD884643DD71}"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56447"/>
            <a:ext cx="8229600" cy="396689"/>
          </a:xfrm>
        </p:spPr>
        <p:txBody>
          <a:bodyPr/>
          <a:lstStyle/>
          <a:p>
            <a:pPr algn="ctr"/>
            <a:r>
              <a:rPr lang="en-US" sz="3200" dirty="0" smtClean="0"/>
              <a:t>Online Administration Schedule</a:t>
            </a:r>
            <a:br>
              <a:rPr lang="en-US" sz="3200" dirty="0" smtClean="0"/>
            </a:br>
            <a:endParaRPr lang="en-US" sz="3200" dirty="0"/>
          </a:p>
        </p:txBody>
      </p:sp>
      <p:pic>
        <p:nvPicPr>
          <p:cNvPr id="6" name="Picture 25" descr="C:\Users\TPayton\AppData\Local\Microsoft\Windows\Temporary Internet Files\Content.IE5\RE3YRUY2\pack01__My_Computer_icon__by_asoldier[1].png"/>
          <p:cNvPicPr>
            <a:picLocks noChangeAspect="1" noChangeArrowheads="1"/>
          </p:cNvPicPr>
          <p:nvPr/>
        </p:nvPicPr>
        <p:blipFill>
          <a:blip r:embed="rId2" cstate="print"/>
          <a:srcRect/>
          <a:stretch>
            <a:fillRect/>
          </a:stretch>
        </p:blipFill>
        <p:spPr bwMode="auto">
          <a:xfrm>
            <a:off x="8077200" y="152400"/>
            <a:ext cx="1066800" cy="1004047"/>
          </a:xfrm>
          <a:prstGeom prst="rect">
            <a:avLst/>
          </a:prstGeom>
          <a:ln>
            <a:noFill/>
          </a:ln>
          <a:effectLst>
            <a:outerShdw blurRad="292100" dist="139700" dir="2700000" algn="tl" rotWithShape="0">
              <a:srgbClr val="333333">
                <a:alpha val="65000"/>
              </a:srgbClr>
            </a:outerShdw>
          </a:effectLst>
        </p:spPr>
      </p:pic>
      <p:cxnSp>
        <p:nvCxnSpPr>
          <p:cNvPr id="16" name="Straight Arrow Connector 15"/>
          <p:cNvCxnSpPr/>
          <p:nvPr/>
        </p:nvCxnSpPr>
        <p:spPr bwMode="auto">
          <a:xfrm>
            <a:off x="7162800" y="5867400"/>
            <a:ext cx="685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3352800" y="6553200"/>
            <a:ext cx="1905000" cy="228600"/>
          </a:xfrm>
        </p:spPr>
        <p:txBody>
          <a:bodyPr/>
          <a:lstStyle/>
          <a:p>
            <a:pPr algn="ctr">
              <a:defRPr/>
            </a:pPr>
            <a:fld id="{3C1F3D2C-00E7-4BBD-9994-B9BBA441B9CB}" type="slidenum">
              <a:rPr lang="en-US" smtClean="0"/>
              <a:pPr algn="ctr">
                <a:defRPr/>
              </a:pPr>
              <a:t>3</a:t>
            </a:fld>
            <a:endParaRPr lang="en-US"/>
          </a:p>
        </p:txBody>
      </p:sp>
      <p:graphicFrame>
        <p:nvGraphicFramePr>
          <p:cNvPr id="20" name="Content Placeholder 6"/>
          <p:cNvGraphicFramePr>
            <a:graphicFrameLocks noGrp="1"/>
          </p:cNvGraphicFramePr>
          <p:nvPr>
            <p:ph idx="1"/>
            <p:extLst>
              <p:ext uri="{D42A27DB-BD31-4B8C-83A1-F6EECF244321}">
                <p14:modId xmlns:p14="http://schemas.microsoft.com/office/powerpoint/2010/main" val="2530555258"/>
              </p:ext>
            </p:extLst>
          </p:nvPr>
        </p:nvGraphicFramePr>
        <p:xfrm>
          <a:off x="762000" y="2133600"/>
          <a:ext cx="7620000" cy="1371600"/>
        </p:xfrm>
        <a:graphic>
          <a:graphicData uri="http://schemas.openxmlformats.org/drawingml/2006/table">
            <a:tbl>
              <a:tblPr firstRow="1" bandRow="1">
                <a:tableStyleId>{5C22544A-7EE6-4342-B048-85BDC9FD1C3A}</a:tableStyleId>
              </a:tblPr>
              <a:tblGrid>
                <a:gridCol w="3581400"/>
                <a:gridCol w="4038600"/>
              </a:tblGrid>
              <a:tr h="442953">
                <a:tc gridSpan="2">
                  <a:txBody>
                    <a:bodyPr/>
                    <a:lstStyle/>
                    <a:p>
                      <a:pPr algn="ctr"/>
                      <a:r>
                        <a:rPr lang="en-US" dirty="0" smtClean="0">
                          <a:solidFill>
                            <a:schemeClr val="accent4"/>
                          </a:solidFill>
                        </a:rPr>
                        <a:t>Government</a:t>
                      </a:r>
                      <a:r>
                        <a:rPr lang="en-US" baseline="0" dirty="0" smtClean="0">
                          <a:solidFill>
                            <a:schemeClr val="accent4"/>
                          </a:solidFill>
                        </a:rPr>
                        <a:t> HSA</a:t>
                      </a:r>
                      <a:endParaRPr lang="en-US" dirty="0">
                        <a:solidFill>
                          <a:schemeClr val="accent4"/>
                        </a:solidFill>
                      </a:endParaRPr>
                    </a:p>
                  </a:txBody>
                  <a:tcPr/>
                </a:tc>
                <a:tc hMerge="1">
                  <a:txBody>
                    <a:bodyPr/>
                    <a:lstStyle/>
                    <a:p>
                      <a:endParaRPr lang="en-US" dirty="0"/>
                    </a:p>
                  </a:txBody>
                  <a:tcPr/>
                </a:tc>
              </a:tr>
              <a:tr h="485694">
                <a:tc>
                  <a:txBody>
                    <a:bodyPr/>
                    <a:lstStyle/>
                    <a:p>
                      <a:r>
                        <a:rPr lang="en-US" b="1" dirty="0" smtClean="0"/>
                        <a:t>Monday </a:t>
                      </a:r>
                      <a:endParaRPr lang="en-US" b="1" dirty="0"/>
                    </a:p>
                  </a:txBody>
                  <a:tcPr/>
                </a:tc>
                <a:tc>
                  <a:txBody>
                    <a:bodyPr/>
                    <a:lstStyle/>
                    <a:p>
                      <a:r>
                        <a:rPr lang="en-US" b="1" dirty="0" smtClean="0"/>
                        <a:t>Friday</a:t>
                      </a:r>
                      <a:endParaRPr lang="en-US" b="1" dirty="0"/>
                    </a:p>
                  </a:txBody>
                  <a:tcPr/>
                </a:tc>
              </a:tr>
              <a:tr h="442953">
                <a:tc>
                  <a:txBody>
                    <a:bodyPr/>
                    <a:lstStyle/>
                    <a:p>
                      <a:r>
                        <a:rPr lang="en-US" dirty="0" smtClean="0"/>
                        <a:t>05/07/2018</a:t>
                      </a:r>
                      <a:endParaRPr lang="en-US" dirty="0"/>
                    </a:p>
                  </a:txBody>
                  <a:tcPr/>
                </a:tc>
                <a:tc>
                  <a:txBody>
                    <a:bodyPr/>
                    <a:lstStyle/>
                    <a:p>
                      <a:r>
                        <a:rPr lang="en-US" dirty="0" smtClean="0"/>
                        <a:t>06/08/2018</a:t>
                      </a:r>
                      <a:endParaRPr lang="en-US" dirty="0"/>
                    </a:p>
                  </a:txBody>
                  <a:tcPr/>
                </a:tc>
              </a:tr>
            </a:tbl>
          </a:graphicData>
        </a:graphic>
      </p:graphicFrame>
      <p:graphicFrame>
        <p:nvGraphicFramePr>
          <p:cNvPr id="21" name="Content Placeholder 6"/>
          <p:cNvGraphicFramePr>
            <a:graphicFrameLocks/>
          </p:cNvGraphicFramePr>
          <p:nvPr>
            <p:extLst>
              <p:ext uri="{D42A27DB-BD31-4B8C-83A1-F6EECF244321}">
                <p14:modId xmlns:p14="http://schemas.microsoft.com/office/powerpoint/2010/main" val="2133170287"/>
              </p:ext>
            </p:extLst>
          </p:nvPr>
        </p:nvGraphicFramePr>
        <p:xfrm>
          <a:off x="762000" y="3962400"/>
          <a:ext cx="7620000" cy="1371600"/>
        </p:xfrm>
        <a:graphic>
          <a:graphicData uri="http://schemas.openxmlformats.org/drawingml/2006/table">
            <a:tbl>
              <a:tblPr firstRow="1" bandRow="1">
                <a:tableStyleId>{5C22544A-7EE6-4342-B048-85BDC9FD1C3A}</a:tableStyleId>
              </a:tblPr>
              <a:tblGrid>
                <a:gridCol w="3581400"/>
                <a:gridCol w="4038600"/>
              </a:tblGrid>
              <a:tr h="442953">
                <a:tc gridSpan="2">
                  <a:txBody>
                    <a:bodyPr/>
                    <a:lstStyle/>
                    <a:p>
                      <a:pPr algn="ctr"/>
                      <a:r>
                        <a:rPr lang="en-US" dirty="0" smtClean="0">
                          <a:solidFill>
                            <a:schemeClr val="accent4"/>
                          </a:solidFill>
                        </a:rPr>
                        <a:t>HS MISA</a:t>
                      </a:r>
                      <a:endParaRPr lang="en-US" dirty="0">
                        <a:solidFill>
                          <a:schemeClr val="accent4"/>
                        </a:solidFill>
                      </a:endParaRPr>
                    </a:p>
                  </a:txBody>
                  <a:tcPr/>
                </a:tc>
                <a:tc hMerge="1">
                  <a:txBody>
                    <a:bodyPr/>
                    <a:lstStyle/>
                    <a:p>
                      <a:endParaRPr lang="en-US" dirty="0"/>
                    </a:p>
                  </a:txBody>
                  <a:tcPr/>
                </a:tc>
              </a:tr>
              <a:tr h="485694">
                <a:tc>
                  <a:txBody>
                    <a:bodyPr/>
                    <a:lstStyle/>
                    <a:p>
                      <a:r>
                        <a:rPr lang="en-US" b="1" dirty="0" smtClean="0"/>
                        <a:t>Monday </a:t>
                      </a:r>
                      <a:endParaRPr lang="en-US" b="1" dirty="0"/>
                    </a:p>
                  </a:txBody>
                  <a:tcPr/>
                </a:tc>
                <a:tc>
                  <a:txBody>
                    <a:bodyPr/>
                    <a:lstStyle/>
                    <a:p>
                      <a:r>
                        <a:rPr lang="en-US" b="1" dirty="0" smtClean="0"/>
                        <a:t>Friday</a:t>
                      </a:r>
                      <a:endParaRPr lang="en-US" b="1" dirty="0"/>
                    </a:p>
                  </a:txBody>
                  <a:tcPr/>
                </a:tc>
              </a:tr>
              <a:tr h="442953">
                <a:tc>
                  <a:txBody>
                    <a:bodyPr/>
                    <a:lstStyle/>
                    <a:p>
                      <a:r>
                        <a:rPr lang="en-US" dirty="0" smtClean="0"/>
                        <a:t>05/07/2018</a:t>
                      </a:r>
                      <a:endParaRPr lang="en-US" dirty="0"/>
                    </a:p>
                  </a:txBody>
                  <a:tcPr/>
                </a:tc>
                <a:tc>
                  <a:txBody>
                    <a:bodyPr/>
                    <a:lstStyle/>
                    <a:p>
                      <a:r>
                        <a:rPr lang="en-US" dirty="0" smtClean="0"/>
                        <a:t>06/08/2018</a:t>
                      </a:r>
                      <a:endParaRPr lang="en-US" dirty="0"/>
                    </a:p>
                  </a:txBody>
                  <a:tcPr/>
                </a:tc>
              </a:tr>
            </a:tbl>
          </a:graphicData>
        </a:graphic>
      </p:graphicFrame>
    </p:spTree>
    <p:extLst>
      <p:ext uri="{BB962C8B-B14F-4D97-AF65-F5344CB8AC3E}">
        <p14:creationId xmlns:p14="http://schemas.microsoft.com/office/powerpoint/2010/main" val="2379655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996512"/>
              </p:ext>
            </p:extLst>
          </p:nvPr>
        </p:nvGraphicFramePr>
        <p:xfrm>
          <a:off x="381000" y="1752600"/>
          <a:ext cx="8534400" cy="3244555"/>
        </p:xfrm>
        <a:graphic>
          <a:graphicData uri="http://schemas.openxmlformats.org/drawingml/2006/table">
            <a:tbl>
              <a:tblPr firstRow="1" bandRow="1">
                <a:tableStyleId>{5C22544A-7EE6-4342-B048-85BDC9FD1C3A}</a:tableStyleId>
              </a:tblPr>
              <a:tblGrid>
                <a:gridCol w="6742408"/>
                <a:gridCol w="1791992"/>
              </a:tblGrid>
              <a:tr h="38195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2000" b="1" i="0" u="none" strike="noStrike" cap="none" normalizeH="0" baseline="0" dirty="0" smtClean="0">
                          <a:ln>
                            <a:noFill/>
                          </a:ln>
                          <a:solidFill>
                            <a:schemeClr val="tx1"/>
                          </a:solidFill>
                          <a:effectLst/>
                          <a:latin typeface="+mn-lt"/>
                        </a:rPr>
                        <a:t>Task </a:t>
                      </a: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1800" b="1" i="0" u="none" strike="noStrike" cap="none" normalizeH="0" baseline="0" dirty="0" smtClean="0">
                          <a:ln>
                            <a:noFill/>
                          </a:ln>
                          <a:solidFill>
                            <a:schemeClr val="tx1"/>
                          </a:solidFill>
                          <a:effectLst/>
                          <a:latin typeface="+mn-lt"/>
                        </a:rPr>
                        <a:t>Dates</a:t>
                      </a:r>
                    </a:p>
                  </a:txBody>
                  <a:tcPr anchor="ctr" horzOverflow="overflow"/>
                </a:tc>
              </a:tr>
              <a:tr h="706217">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Submit Initial Pre-ID Files (Online and Paper Testing)*</a:t>
                      </a: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02/20/18 – 03/09/18</a:t>
                      </a:r>
                      <a:endParaRPr kumimoji="0" lang="en-US" sz="1800" b="0" i="0" u="none" strike="noStrike" cap="none" normalizeH="0" baseline="0" dirty="0" smtClean="0">
                        <a:ln>
                          <a:noFill/>
                        </a:ln>
                        <a:solidFill>
                          <a:schemeClr val="tx1"/>
                        </a:solidFill>
                        <a:effectLst/>
                        <a:latin typeface="+mn-lt"/>
                      </a:endParaRPr>
                    </a:p>
                  </a:txBody>
                  <a:tcPr anchor="ctr" horzOverflow="overflow"/>
                </a:tc>
              </a:tr>
              <a:tr h="861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Submit Additional Test Taker Accommodations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on the HSA Portal</a:t>
                      </a: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1800" b="0" i="0" u="none" strike="noStrike" cap="none" normalizeH="0" baseline="0" dirty="0" smtClean="0">
                          <a:ln>
                            <a:noFill/>
                          </a:ln>
                          <a:solidFill>
                            <a:schemeClr val="tx1"/>
                          </a:solidFill>
                          <a:effectLst/>
                          <a:latin typeface="+mn-lt"/>
                        </a:rPr>
                        <a:t>03/12/18– 05/06/18</a:t>
                      </a:r>
                    </a:p>
                  </a:txBody>
                  <a:tcPr anchor="ctr" horzOverflow="overflow"/>
                </a:tc>
              </a:tr>
              <a:tr h="51929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mn-lt"/>
                          <a:cs typeface="Times New Roman" pitchFamily="18" charset="0"/>
                        </a:rPr>
                        <a:t>Second Pre-ID Files (Online and Paper Testing)*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990099"/>
                        </a:solidFill>
                        <a:effectLst/>
                        <a:latin typeface="+mn-lt"/>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1800" b="0" i="0" u="none" strike="noStrike" cap="none" normalizeH="0" baseline="0" dirty="0" smtClean="0">
                          <a:ln>
                            <a:noFill/>
                          </a:ln>
                          <a:solidFill>
                            <a:schemeClr val="tx1"/>
                          </a:solidFill>
                          <a:effectLst/>
                          <a:latin typeface="+mn-lt"/>
                        </a:rPr>
                        <a:t>04/09/18 – 04/13/18</a:t>
                      </a:r>
                    </a:p>
                  </a:txBody>
                  <a:tcPr anchor="ctr" horzOverflow="overflow"/>
                </a:tc>
              </a:tr>
              <a:tr h="519293">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mn-lt"/>
                        </a:rPr>
                        <a:t>* All paper materials will be ordered off the initial enrollment Pre-ID files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990099"/>
                        </a:solidFill>
                        <a:effectLst/>
                        <a:latin typeface="+mn-lt"/>
                      </a:endParaRPr>
                    </a:p>
                  </a:txBody>
                  <a:tcPr anchor="ctr" horzOverflow="overflow"/>
                </a:tc>
                <a:tc hMerge="1">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endParaRPr kumimoji="0" lang="en-US" sz="1800" b="0" i="0" u="none" strike="noStrike" cap="none" normalizeH="0" baseline="0" dirty="0" smtClean="0">
                        <a:ln>
                          <a:noFill/>
                        </a:ln>
                        <a:solidFill>
                          <a:srgbClr val="FF0000"/>
                        </a:solidFill>
                        <a:effectLst/>
                        <a:latin typeface="+mn-lt"/>
                      </a:endParaRPr>
                    </a:p>
                  </a:txBody>
                  <a:tcPr anchor="ctr" horzOverflow="overflow"/>
                </a:tc>
              </a:tr>
            </a:tbl>
          </a:graphicData>
        </a:graphic>
      </p:graphicFrame>
      <p:pic>
        <p:nvPicPr>
          <p:cNvPr id="3" name="Picture 15" descr="C:\Documents and Settings\bjohnson\Local Settings\Temporary Internet Files\Content.IE5\0FK23AV3\MC900065200[1].wmf"/>
          <p:cNvPicPr>
            <a:picLocks noChangeAspect="1" noChangeArrowheads="1"/>
          </p:cNvPicPr>
          <p:nvPr/>
        </p:nvPicPr>
        <p:blipFill>
          <a:blip r:embed="rId2" cstate="print"/>
          <a:srcRect/>
          <a:stretch>
            <a:fillRect/>
          </a:stretch>
        </p:blipFill>
        <p:spPr bwMode="auto">
          <a:xfrm>
            <a:off x="7467600" y="533400"/>
            <a:ext cx="1447800" cy="755374"/>
          </a:xfrm>
          <a:prstGeom prst="rect">
            <a:avLst/>
          </a:prstGeom>
          <a:noFill/>
          <a:ln w="9525">
            <a:noFill/>
            <a:miter lim="800000"/>
            <a:headEnd/>
            <a:tailEnd/>
          </a:ln>
        </p:spPr>
      </p:pic>
      <p:sp>
        <p:nvSpPr>
          <p:cNvPr id="4" name="Title 3"/>
          <p:cNvSpPr>
            <a:spLocks noGrp="1"/>
          </p:cNvSpPr>
          <p:nvPr>
            <p:ph type="title"/>
          </p:nvPr>
        </p:nvSpPr>
        <p:spPr>
          <a:xfrm>
            <a:off x="228600" y="533400"/>
            <a:ext cx="8458200" cy="762000"/>
          </a:xfrm>
        </p:spPr>
        <p:txBody>
          <a:bodyPr/>
          <a:lstStyle/>
          <a:p>
            <a:r>
              <a:rPr lang="en-US" dirty="0" smtClean="0">
                <a:solidFill>
                  <a:schemeClr val="tx1"/>
                </a:solidFill>
              </a:rPr>
              <a:t>Submission Dates (Files)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1538158"/>
              </p:ext>
            </p:extLst>
          </p:nvPr>
        </p:nvGraphicFramePr>
        <p:xfrm>
          <a:off x="304800" y="2133600"/>
          <a:ext cx="8610600" cy="2840159"/>
        </p:xfrm>
        <a:graphic>
          <a:graphicData uri="http://schemas.openxmlformats.org/drawingml/2006/table">
            <a:tbl>
              <a:tblPr firstRow="1" bandRow="1">
                <a:tableStyleId>{5C22544A-7EE6-4342-B048-85BDC9FD1C3A}</a:tableStyleId>
              </a:tblPr>
              <a:tblGrid>
                <a:gridCol w="5304745"/>
                <a:gridCol w="3305855"/>
              </a:tblGrid>
              <a:tr h="61511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chemeClr val="accent4"/>
                          </a:solidFill>
                          <a:effectLst/>
                          <a:latin typeface="+mn-lt"/>
                        </a:rPr>
                        <a:t>Additional Task </a:t>
                      </a: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sz="2400" b="0" i="0" u="none" strike="noStrike" cap="none" normalizeH="0" baseline="0" dirty="0" smtClean="0">
                          <a:ln>
                            <a:noFill/>
                          </a:ln>
                          <a:solidFill>
                            <a:schemeClr val="tx1"/>
                          </a:solidFill>
                          <a:effectLst/>
                          <a:latin typeface="+mn-lt"/>
                        </a:rPr>
                        <a:t>Dates </a:t>
                      </a:r>
                    </a:p>
                  </a:txBody>
                  <a:tcPr anchor="ctr" horzOverflow="overflow"/>
                </a:tc>
              </a:tr>
              <a:tr h="1511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smtClean="0">
                          <a:ln>
                            <a:noFill/>
                          </a:ln>
                          <a:solidFill>
                            <a:schemeClr val="tx1"/>
                          </a:solidFill>
                          <a:effectLst/>
                          <a:latin typeface="+mn-lt"/>
                          <a:cs typeface="Times New Roman" pitchFamily="18" charset="0"/>
                        </a:rPr>
                        <a:t>Submit</a:t>
                      </a:r>
                      <a:r>
                        <a:rPr kumimoji="0" lang="en-US" sz="2000" b="0" i="0" u="none" strike="noStrike" cap="none" normalizeH="0" baseline="0" dirty="0" smtClean="0">
                          <a:ln>
                            <a:noFill/>
                          </a:ln>
                          <a:solidFill>
                            <a:schemeClr val="tx1"/>
                          </a:solidFill>
                          <a:effectLst/>
                          <a:latin typeface="+mn-lt"/>
                        </a:rPr>
                        <a:t> Orders for </a:t>
                      </a:r>
                      <a:r>
                        <a:rPr kumimoji="0" lang="en-US" sz="2000" b="0" i="0" u="none" strike="noStrike" cap="none" normalizeH="0" baseline="0" dirty="0" smtClean="0">
                          <a:ln>
                            <a:noFill/>
                          </a:ln>
                          <a:solidFill>
                            <a:schemeClr val="tx1"/>
                          </a:solidFill>
                          <a:effectLst/>
                          <a:latin typeface="+mn-lt"/>
                        </a:rPr>
                        <a:t>any </a:t>
                      </a:r>
                      <a:r>
                        <a:rPr kumimoji="0" lang="en-US" sz="2000" b="0" i="0" u="none" strike="noStrike" cap="none" normalizeH="0" baseline="0" dirty="0" smtClean="0">
                          <a:ln>
                            <a:noFill/>
                          </a:ln>
                          <a:solidFill>
                            <a:schemeClr val="tx1"/>
                          </a:solidFill>
                          <a:effectLst/>
                          <a:latin typeface="+mn-lt"/>
                          <a:cs typeface="Times New Roman" pitchFamily="18" charset="0"/>
                        </a:rPr>
                        <a:t>Additional Materials needed.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cap="none" normalizeH="0" baseline="0" dirty="0" smtClean="0">
                          <a:ln>
                            <a:noFill/>
                          </a:ln>
                          <a:solidFill>
                            <a:schemeClr val="tx1"/>
                          </a:solidFill>
                          <a:effectLst/>
                          <a:latin typeface="+mn-lt"/>
                          <a:cs typeface="Times New Roman" pitchFamily="18" charset="0"/>
                        </a:rPr>
                        <a:t>Test Administrator Manuals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cap="none" normalizeH="0" baseline="0" dirty="0" smtClean="0">
                          <a:ln>
                            <a:noFill/>
                          </a:ln>
                          <a:solidFill>
                            <a:schemeClr val="tx1"/>
                          </a:solidFill>
                          <a:effectLst/>
                          <a:latin typeface="+mn-lt"/>
                          <a:cs typeface="Times New Roman" pitchFamily="18" charset="0"/>
                        </a:rPr>
                        <a:t>Test Coordinator Manual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cap="none" normalizeH="0" baseline="0" dirty="0" smtClean="0">
                          <a:ln>
                            <a:noFill/>
                          </a:ln>
                          <a:solidFill>
                            <a:schemeClr val="tx1"/>
                          </a:solidFill>
                          <a:effectLst/>
                          <a:latin typeface="+mn-lt"/>
                          <a:cs typeface="Times New Roman" pitchFamily="18" charset="0"/>
                        </a:rPr>
                        <a:t>Return Shipping Labels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cap="none" normalizeH="0" baseline="0" dirty="0" smtClean="0">
                          <a:ln>
                            <a:noFill/>
                          </a:ln>
                          <a:solidFill>
                            <a:schemeClr val="tx1"/>
                          </a:solidFill>
                          <a:effectLst/>
                          <a:latin typeface="+mn-lt"/>
                          <a:cs typeface="Times New Roman" pitchFamily="18" charset="0"/>
                        </a:rPr>
                        <a:t>Test Booklets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cap="none" normalizeH="0" baseline="0" dirty="0" smtClean="0">
                          <a:ln>
                            <a:noFill/>
                          </a:ln>
                          <a:solidFill>
                            <a:schemeClr val="tx1"/>
                          </a:solidFill>
                          <a:effectLst/>
                          <a:latin typeface="+mn-lt"/>
                          <a:cs typeface="Times New Roman" pitchFamily="18" charset="0"/>
                        </a:rPr>
                        <a:t>Answer Sheets</a:t>
                      </a: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defRPr/>
                      </a:pPr>
                      <a:r>
                        <a:rPr kumimoji="0" lang="en-US" sz="2000" b="0" i="0" u="none" strike="noStrike" cap="none" normalizeH="0" baseline="0" dirty="0" smtClean="0">
                          <a:ln>
                            <a:noFill/>
                          </a:ln>
                          <a:solidFill>
                            <a:schemeClr val="tx1"/>
                          </a:solidFill>
                          <a:effectLst/>
                          <a:latin typeface="+mn-lt"/>
                        </a:rPr>
                        <a:t>04/25/18  - 05/31/18</a:t>
                      </a:r>
                    </a:p>
                  </a:txBody>
                  <a:tcPr anchor="ctr" horzOverflow="overflow"/>
                </a:tc>
              </a:tr>
            </a:tbl>
          </a:graphicData>
        </a:graphic>
      </p:graphicFrame>
      <p:pic>
        <p:nvPicPr>
          <p:cNvPr id="3" name="Picture 15" descr="C:\Documents and Settings\bjohnson\Local Settings\Temporary Internet Files\Content.IE5\0FK23AV3\MC900065200[1].wmf"/>
          <p:cNvPicPr>
            <a:picLocks noChangeAspect="1" noChangeArrowheads="1"/>
          </p:cNvPicPr>
          <p:nvPr/>
        </p:nvPicPr>
        <p:blipFill>
          <a:blip r:embed="rId2" cstate="print"/>
          <a:srcRect/>
          <a:stretch>
            <a:fillRect/>
          </a:stretch>
        </p:blipFill>
        <p:spPr bwMode="auto">
          <a:xfrm>
            <a:off x="7391400" y="685800"/>
            <a:ext cx="1524000" cy="861391"/>
          </a:xfrm>
          <a:prstGeom prst="rect">
            <a:avLst/>
          </a:prstGeom>
          <a:noFill/>
          <a:ln w="9525">
            <a:noFill/>
            <a:miter lim="800000"/>
            <a:headEnd/>
            <a:tailEnd/>
          </a:ln>
        </p:spPr>
      </p:pic>
      <p:sp>
        <p:nvSpPr>
          <p:cNvPr id="4" name="Title 3"/>
          <p:cNvSpPr>
            <a:spLocks noGrp="1"/>
          </p:cNvSpPr>
          <p:nvPr>
            <p:ph type="title"/>
          </p:nvPr>
        </p:nvSpPr>
        <p:spPr>
          <a:xfrm>
            <a:off x="228600" y="533400"/>
            <a:ext cx="8763000" cy="1143000"/>
          </a:xfrm>
        </p:spPr>
        <p:txBody>
          <a:bodyPr/>
          <a:lstStyle/>
          <a:p>
            <a:r>
              <a:rPr lang="en-US" dirty="0" smtClean="0"/>
              <a:t>Submission Dates </a:t>
            </a:r>
            <a:r>
              <a:rPr lang="en-US" sz="2000" b="1" dirty="0" smtClean="0">
                <a:solidFill>
                  <a:schemeClr val="tx1"/>
                </a:solidFill>
              </a:rPr>
              <a:t>(Additional Orders) </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5264951"/>
              </p:ext>
            </p:extLst>
          </p:nvPr>
        </p:nvGraphicFramePr>
        <p:xfrm>
          <a:off x="228600" y="1524001"/>
          <a:ext cx="8763000" cy="5224109"/>
        </p:xfrm>
        <a:graphic>
          <a:graphicData uri="http://schemas.openxmlformats.org/drawingml/2006/table">
            <a:tbl>
              <a:tblPr firstRow="1" bandRow="1">
                <a:tableStyleId>{5C22544A-7EE6-4342-B048-85BDC9FD1C3A}</a:tableStyleId>
              </a:tblPr>
              <a:tblGrid>
                <a:gridCol w="3124200"/>
                <a:gridCol w="1905000"/>
                <a:gridCol w="3733800"/>
              </a:tblGrid>
              <a:tr h="597570">
                <a:tc>
                  <a:txBody>
                    <a:bodyPr/>
                    <a:lstStyle/>
                    <a:p>
                      <a:pPr algn="ctr"/>
                      <a:r>
                        <a:rPr lang="en-US" sz="1800" dirty="0" smtClean="0">
                          <a:solidFill>
                            <a:schemeClr val="accent4"/>
                          </a:solidFill>
                        </a:rPr>
                        <a:t>Type of Shipment</a:t>
                      </a:r>
                      <a:r>
                        <a:rPr lang="en-US" sz="1800" baseline="0" dirty="0" smtClean="0">
                          <a:solidFill>
                            <a:schemeClr val="accent4"/>
                          </a:solidFill>
                        </a:rPr>
                        <a:t> </a:t>
                      </a:r>
                      <a:endParaRPr lang="en-US" sz="1800" dirty="0">
                        <a:solidFill>
                          <a:schemeClr val="accent4"/>
                        </a:solidFill>
                      </a:endParaRPr>
                    </a:p>
                  </a:txBody>
                  <a:tcPr/>
                </a:tc>
                <a:tc>
                  <a:txBody>
                    <a:bodyPr/>
                    <a:lstStyle/>
                    <a:p>
                      <a:pPr algn="ctr"/>
                      <a:r>
                        <a:rPr lang="en-US" sz="1800" b="1" baseline="0" dirty="0" smtClean="0">
                          <a:solidFill>
                            <a:schemeClr val="tx1"/>
                          </a:solidFill>
                        </a:rPr>
                        <a:t>Projected Delivery</a:t>
                      </a:r>
                      <a:r>
                        <a:rPr lang="en-US" sz="1800" b="1" dirty="0" smtClean="0">
                          <a:solidFill>
                            <a:schemeClr val="tx1"/>
                          </a:solidFill>
                        </a:rPr>
                        <a:t> </a:t>
                      </a:r>
                      <a:r>
                        <a:rPr lang="en-US" sz="1800" dirty="0" smtClean="0">
                          <a:solidFill>
                            <a:schemeClr val="accent4"/>
                          </a:solidFill>
                        </a:rPr>
                        <a:t>Dates</a:t>
                      </a:r>
                      <a:endParaRPr lang="en-US" sz="1800" dirty="0">
                        <a:solidFill>
                          <a:schemeClr val="accent4"/>
                        </a:solidFill>
                      </a:endParaRPr>
                    </a:p>
                  </a:txBody>
                  <a:tcPr/>
                </a:tc>
                <a:tc>
                  <a:txBody>
                    <a:bodyPr/>
                    <a:lstStyle/>
                    <a:p>
                      <a:pPr algn="ctr"/>
                      <a:r>
                        <a:rPr lang="en-US" sz="1800" dirty="0" smtClean="0">
                          <a:solidFill>
                            <a:schemeClr val="accent4"/>
                          </a:solidFill>
                        </a:rPr>
                        <a:t>Additional Information</a:t>
                      </a:r>
                      <a:r>
                        <a:rPr lang="en-US" sz="1800" baseline="0" dirty="0" smtClean="0">
                          <a:solidFill>
                            <a:schemeClr val="accent4"/>
                          </a:solidFill>
                        </a:rPr>
                        <a:t> </a:t>
                      </a:r>
                      <a:endParaRPr lang="en-US" sz="1800" dirty="0">
                        <a:solidFill>
                          <a:schemeClr val="accent4"/>
                        </a:solidFill>
                      </a:endParaRPr>
                    </a:p>
                  </a:txBody>
                  <a:tcPr/>
                </a:tc>
              </a:tr>
              <a:tr h="915702">
                <a:tc>
                  <a:txBody>
                    <a:bodyPr/>
                    <a:lstStyle/>
                    <a:p>
                      <a:pPr marL="0" marR="0" algn="l">
                        <a:lnSpc>
                          <a:spcPct val="115000"/>
                        </a:lnSpc>
                        <a:spcBef>
                          <a:spcPts val="0"/>
                        </a:spcBef>
                        <a:spcAft>
                          <a:spcPts val="0"/>
                        </a:spcAft>
                      </a:pPr>
                      <a:r>
                        <a:rPr lang="en-US" sz="1200" dirty="0" smtClean="0">
                          <a:solidFill>
                            <a:schemeClr val="tx1"/>
                          </a:solidFill>
                          <a:latin typeface="+mn-lt"/>
                          <a:ea typeface="Calibri"/>
                        </a:rPr>
                        <a:t>Manuals</a:t>
                      </a:r>
                      <a:endParaRPr lang="en-US" sz="1200" strike="sngStrike" dirty="0">
                        <a:solidFill>
                          <a:schemeClr val="tx1"/>
                        </a:solidFill>
                        <a:latin typeface="+mn-lt"/>
                        <a:ea typeface="Calibri"/>
                      </a:endParaRPr>
                    </a:p>
                  </a:txBody>
                  <a:tcPr marL="57618" marR="57618" marT="0" marB="0" anchor="ctr"/>
                </a:tc>
                <a:tc>
                  <a:txBody>
                    <a:bodyPr/>
                    <a:lstStyle/>
                    <a:p>
                      <a:pPr marL="0" marR="0" algn="ctr">
                        <a:lnSpc>
                          <a:spcPct val="115000"/>
                        </a:lnSpc>
                        <a:spcBef>
                          <a:spcPts val="0"/>
                        </a:spcBef>
                        <a:spcAft>
                          <a:spcPts val="0"/>
                        </a:spcAft>
                      </a:pPr>
                      <a:r>
                        <a:rPr lang="en-US" sz="1200" b="0" dirty="0" smtClean="0">
                          <a:solidFill>
                            <a:schemeClr val="tx1"/>
                          </a:solidFill>
                          <a:latin typeface="+mn-lt"/>
                          <a:ea typeface="Calibri"/>
                        </a:rPr>
                        <a:t>April 9, 2018</a:t>
                      </a:r>
                      <a:endParaRPr lang="en-US" sz="1200" b="0" dirty="0">
                        <a:solidFill>
                          <a:schemeClr val="tx1"/>
                        </a:solidFill>
                        <a:latin typeface="+mn-lt"/>
                        <a:ea typeface="Calibri"/>
                      </a:endParaRPr>
                    </a:p>
                  </a:txBody>
                  <a:tcPr marL="57618" marR="57618" marT="0" marB="0" anchor="ctr"/>
                </a:tc>
                <a:tc>
                  <a:txBody>
                    <a:bodyPr/>
                    <a:lstStyle/>
                    <a:p>
                      <a:pPr marL="228600" marR="0" lvl="0" indent="-228600" algn="l">
                        <a:lnSpc>
                          <a:spcPct val="115000"/>
                        </a:lnSpc>
                        <a:spcBef>
                          <a:spcPts val="0"/>
                        </a:spcBef>
                        <a:spcAft>
                          <a:spcPts val="0"/>
                        </a:spcAft>
                        <a:buFont typeface="Wingdings"/>
                        <a:buChar char=""/>
                      </a:pPr>
                      <a:r>
                        <a:rPr lang="en-US" sz="1200" dirty="0" smtClean="0">
                          <a:latin typeface="+mn-lt"/>
                        </a:rPr>
                        <a:t>The paper copies</a:t>
                      </a:r>
                      <a:r>
                        <a:rPr lang="en-US" sz="1200" baseline="0" dirty="0" smtClean="0">
                          <a:latin typeface="+mn-lt"/>
                        </a:rPr>
                        <a:t> of the</a:t>
                      </a:r>
                      <a:r>
                        <a:rPr lang="en-US" sz="1200" dirty="0" smtClean="0">
                          <a:latin typeface="+mn-lt"/>
                        </a:rPr>
                        <a:t> Test Coordinator</a:t>
                      </a:r>
                      <a:r>
                        <a:rPr lang="en-US" sz="1200" baseline="0" dirty="0" smtClean="0">
                          <a:latin typeface="+mn-lt"/>
                        </a:rPr>
                        <a:t> Manual (TCM) and the Test Administrators Manuals (TAM) will be shipped out to the LEAs and schools.</a:t>
                      </a:r>
                      <a:endParaRPr lang="en-US" sz="1200" dirty="0" smtClean="0">
                        <a:latin typeface="+mn-lt"/>
                      </a:endParaRPr>
                    </a:p>
                  </a:txBody>
                  <a:tcPr marL="54864" marR="54864" marT="0" marB="0" anchor="ctr"/>
                </a:tc>
              </a:tr>
              <a:tr h="915702">
                <a:tc>
                  <a:txBody>
                    <a:bodyPr/>
                    <a:lstStyle/>
                    <a:p>
                      <a:pPr marL="0" marR="0" algn="l">
                        <a:lnSpc>
                          <a:spcPct val="115000"/>
                        </a:lnSpc>
                        <a:spcBef>
                          <a:spcPts val="0"/>
                        </a:spcBef>
                        <a:spcAft>
                          <a:spcPts val="0"/>
                        </a:spcAft>
                      </a:pPr>
                      <a:r>
                        <a:rPr lang="en-US" sz="1200" dirty="0" smtClean="0">
                          <a:solidFill>
                            <a:schemeClr val="tx1"/>
                          </a:solidFill>
                          <a:latin typeface="+mn-lt"/>
                          <a:ea typeface="Calibri"/>
                        </a:rPr>
                        <a:t>LAC </a:t>
                      </a:r>
                    </a:p>
                    <a:p>
                      <a:pPr marL="0" marR="0" algn="l">
                        <a:lnSpc>
                          <a:spcPct val="115000"/>
                        </a:lnSpc>
                        <a:spcBef>
                          <a:spcPts val="0"/>
                        </a:spcBef>
                        <a:spcAft>
                          <a:spcPts val="0"/>
                        </a:spcAft>
                      </a:pPr>
                      <a:r>
                        <a:rPr lang="en-US" sz="1200" dirty="0" smtClean="0">
                          <a:solidFill>
                            <a:schemeClr val="tx1"/>
                          </a:solidFill>
                          <a:latin typeface="+mn-lt"/>
                        </a:rPr>
                        <a:t>NOTE: LACs do not receive HSA,</a:t>
                      </a:r>
                      <a:r>
                        <a:rPr lang="en-US" sz="1200" baseline="0" dirty="0" smtClean="0">
                          <a:solidFill>
                            <a:schemeClr val="tx1"/>
                          </a:solidFill>
                          <a:latin typeface="+mn-lt"/>
                        </a:rPr>
                        <a:t> </a:t>
                      </a:r>
                      <a:r>
                        <a:rPr lang="en-US" sz="1200" dirty="0" smtClean="0">
                          <a:solidFill>
                            <a:schemeClr val="tx1"/>
                          </a:solidFill>
                          <a:latin typeface="+mn-lt"/>
                        </a:rPr>
                        <a:t>Large Print, Braille, or Braille</a:t>
                      </a:r>
                      <a:r>
                        <a:rPr lang="en-US" sz="1200" baseline="0" dirty="0" smtClean="0">
                          <a:solidFill>
                            <a:schemeClr val="tx1"/>
                          </a:solidFill>
                          <a:latin typeface="+mn-lt"/>
                        </a:rPr>
                        <a:t> </a:t>
                      </a:r>
                      <a:r>
                        <a:rPr lang="en-US" sz="1200" dirty="0" smtClean="0">
                          <a:solidFill>
                            <a:schemeClr val="tx1"/>
                          </a:solidFill>
                          <a:latin typeface="+mn-lt"/>
                        </a:rPr>
                        <a:t>Kits in their overage shipment</a:t>
                      </a:r>
                      <a:endParaRPr lang="en-US" sz="1200" dirty="0">
                        <a:solidFill>
                          <a:schemeClr val="tx1"/>
                        </a:solidFill>
                        <a:latin typeface="+mn-lt"/>
                        <a:ea typeface="Calibri"/>
                      </a:endParaRPr>
                    </a:p>
                  </a:txBody>
                  <a:tcPr marL="57618" marR="57618" marT="0" marB="0" anchor="ctr"/>
                </a:tc>
                <a:tc>
                  <a:txBody>
                    <a:bodyPr/>
                    <a:lstStyle/>
                    <a:p>
                      <a:pPr marL="0" marR="0" algn="ctr">
                        <a:lnSpc>
                          <a:spcPct val="115000"/>
                        </a:lnSpc>
                        <a:spcBef>
                          <a:spcPts val="0"/>
                        </a:spcBef>
                        <a:spcAft>
                          <a:spcPts val="0"/>
                        </a:spcAft>
                      </a:pPr>
                      <a:r>
                        <a:rPr lang="en-US" sz="1200" b="0" dirty="0" smtClean="0">
                          <a:solidFill>
                            <a:schemeClr val="tx1"/>
                          </a:solidFill>
                          <a:latin typeface="+mn-lt"/>
                          <a:ea typeface="Calibri"/>
                        </a:rPr>
                        <a:t>April 30, 3018</a:t>
                      </a:r>
                      <a:endParaRPr lang="en-US" sz="1200" b="0" dirty="0">
                        <a:solidFill>
                          <a:schemeClr val="tx1"/>
                        </a:solidFill>
                        <a:latin typeface="+mn-lt"/>
                        <a:ea typeface="Calibri"/>
                      </a:endParaRPr>
                    </a:p>
                  </a:txBody>
                  <a:tcPr marL="57618" marR="57618" marT="0" marB="0" anchor="ctr"/>
                </a:tc>
                <a:tc>
                  <a:txBody>
                    <a:bodyPr/>
                    <a:lstStyle/>
                    <a:p>
                      <a:pPr marL="228600" marR="0" lvl="0" indent="-228600" algn="l">
                        <a:lnSpc>
                          <a:spcPct val="115000"/>
                        </a:lnSpc>
                        <a:spcBef>
                          <a:spcPts val="0"/>
                        </a:spcBef>
                        <a:spcAft>
                          <a:spcPts val="0"/>
                        </a:spcAft>
                        <a:buFont typeface="Wingdings"/>
                        <a:buChar char=""/>
                      </a:pPr>
                      <a:r>
                        <a:rPr lang="en-US" sz="1200" dirty="0" smtClean="0">
                          <a:latin typeface="+mn-lt"/>
                        </a:rPr>
                        <a:t>If you do not submit an Initial Pretest File, you will not receive a 5% overage shipment.</a:t>
                      </a:r>
                    </a:p>
                  </a:txBody>
                  <a:tcPr marL="54864" marR="54864" marT="0" marB="0" anchor="ctr"/>
                </a:tc>
              </a:tr>
              <a:tr h="992095">
                <a:tc>
                  <a:txBody>
                    <a:bodyPr/>
                    <a:lstStyle/>
                    <a:p>
                      <a:pPr marL="0" marR="0" algn="l">
                        <a:lnSpc>
                          <a:spcPct val="115000"/>
                        </a:lnSpc>
                        <a:spcBef>
                          <a:spcPts val="0"/>
                        </a:spcBef>
                        <a:spcAft>
                          <a:spcPts val="0"/>
                        </a:spcAft>
                      </a:pPr>
                      <a:r>
                        <a:rPr lang="en-US" sz="1200" baseline="0" dirty="0" smtClean="0">
                          <a:solidFill>
                            <a:schemeClr val="tx1"/>
                          </a:solidFill>
                          <a:latin typeface="+mn-lt"/>
                          <a:ea typeface="Calibri"/>
                        </a:rPr>
                        <a:t>Initial School Shipments:  </a:t>
                      </a:r>
                    </a:p>
                    <a:p>
                      <a:pPr marL="0" marR="0" algn="l">
                        <a:lnSpc>
                          <a:spcPct val="115000"/>
                        </a:lnSpc>
                        <a:spcBef>
                          <a:spcPts val="0"/>
                        </a:spcBef>
                        <a:spcAft>
                          <a:spcPts val="0"/>
                        </a:spcAft>
                      </a:pPr>
                      <a:r>
                        <a:rPr lang="en-US" sz="1200" baseline="0" dirty="0" smtClean="0">
                          <a:solidFill>
                            <a:schemeClr val="tx1"/>
                          </a:solidFill>
                          <a:latin typeface="+mn-lt"/>
                          <a:ea typeface="Calibri"/>
                        </a:rPr>
                        <a:t>T</a:t>
                      </a:r>
                      <a:r>
                        <a:rPr lang="en-US" sz="1200" dirty="0" smtClean="0">
                          <a:solidFill>
                            <a:schemeClr val="tx1"/>
                          </a:solidFill>
                          <a:latin typeface="+mn-lt"/>
                          <a:ea typeface="Calibri"/>
                        </a:rPr>
                        <a:t>est materials </a:t>
                      </a:r>
                      <a:r>
                        <a:rPr lang="en-US" sz="1200" u="sng" dirty="0" smtClean="0">
                          <a:solidFill>
                            <a:schemeClr val="tx1"/>
                          </a:solidFill>
                          <a:latin typeface="+mn-lt"/>
                          <a:ea typeface="Calibri"/>
                        </a:rPr>
                        <a:t>and</a:t>
                      </a:r>
                      <a:r>
                        <a:rPr lang="en-US" sz="1200" dirty="0" smtClean="0">
                          <a:solidFill>
                            <a:schemeClr val="tx1"/>
                          </a:solidFill>
                          <a:latin typeface="+mn-lt"/>
                          <a:ea typeface="Calibri"/>
                        </a:rPr>
                        <a:t> preprinted</a:t>
                      </a:r>
                      <a:r>
                        <a:rPr lang="en-US" sz="1200" baseline="0" dirty="0" smtClean="0">
                          <a:solidFill>
                            <a:schemeClr val="tx1"/>
                          </a:solidFill>
                          <a:latin typeface="+mn-lt"/>
                          <a:ea typeface="Calibri"/>
                        </a:rPr>
                        <a:t> </a:t>
                      </a:r>
                      <a:r>
                        <a:rPr lang="en-US" sz="1200" dirty="0" smtClean="0">
                          <a:solidFill>
                            <a:schemeClr val="tx1"/>
                          </a:solidFill>
                          <a:latin typeface="+mn-lt"/>
                          <a:ea typeface="Calibri"/>
                        </a:rPr>
                        <a:t>student ID labels </a:t>
                      </a:r>
                    </a:p>
                  </a:txBody>
                  <a:tcPr marL="57618" marR="57618"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0" dirty="0" smtClean="0">
                          <a:solidFill>
                            <a:schemeClr val="tx1"/>
                          </a:solidFill>
                          <a:latin typeface="+mn-lt"/>
                          <a:ea typeface="Calibri"/>
                        </a:rPr>
                        <a:t>April</a:t>
                      </a:r>
                      <a:r>
                        <a:rPr lang="en-US" sz="1200" b="0" baseline="0" dirty="0" smtClean="0">
                          <a:solidFill>
                            <a:schemeClr val="tx1"/>
                          </a:solidFill>
                          <a:latin typeface="+mn-lt"/>
                          <a:ea typeface="Calibri"/>
                        </a:rPr>
                        <a:t> 30, 2018</a:t>
                      </a:r>
                      <a:endParaRPr lang="en-US" sz="1200" b="0" dirty="0" smtClean="0">
                        <a:solidFill>
                          <a:schemeClr val="tx1"/>
                        </a:solidFill>
                        <a:latin typeface="+mn-lt"/>
                        <a:ea typeface="Calibri"/>
                      </a:endParaRPr>
                    </a:p>
                    <a:p>
                      <a:pPr marL="0" marR="0" algn="ctr">
                        <a:lnSpc>
                          <a:spcPct val="115000"/>
                        </a:lnSpc>
                        <a:spcBef>
                          <a:spcPts val="0"/>
                        </a:spcBef>
                        <a:spcAft>
                          <a:spcPts val="0"/>
                        </a:spcAft>
                      </a:pPr>
                      <a:endParaRPr lang="en-US" sz="1200" b="0" dirty="0">
                        <a:solidFill>
                          <a:schemeClr val="tx1"/>
                        </a:solidFill>
                        <a:latin typeface="+mn-lt"/>
                        <a:ea typeface="Calibri"/>
                      </a:endParaRPr>
                    </a:p>
                  </a:txBody>
                  <a:tcPr marL="57618" marR="57618" marT="0" marB="0" anchor="ctr"/>
                </a:tc>
                <a:tc>
                  <a:txBody>
                    <a:bodyPr/>
                    <a:lstStyle/>
                    <a:p>
                      <a:pPr marL="228600" marR="0" lvl="0" indent="-228600" algn="l" defTabSz="914400" rtl="0" eaLnBrk="1" fontAlgn="auto" latinLnBrk="0" hangingPunct="1">
                        <a:lnSpc>
                          <a:spcPct val="115000"/>
                        </a:lnSpc>
                        <a:spcBef>
                          <a:spcPts val="0"/>
                        </a:spcBef>
                        <a:spcAft>
                          <a:spcPts val="0"/>
                        </a:spcAft>
                        <a:buClrTx/>
                        <a:buSzTx/>
                        <a:buFont typeface="Wingdings"/>
                        <a:buChar char=""/>
                        <a:tabLst/>
                        <a:defRPr/>
                      </a:pPr>
                      <a:r>
                        <a:rPr lang="en-US" sz="1200" dirty="0" smtClean="0">
                          <a:latin typeface="+mn-lt"/>
                          <a:ea typeface="Calibri"/>
                        </a:rPr>
                        <a:t>Each content-area Administrator Kit will contain the preprinted ID labels for that content’s paper test-takers.</a:t>
                      </a:r>
                    </a:p>
                    <a:p>
                      <a:pPr marL="0" marR="0" lvl="0" indent="0">
                        <a:lnSpc>
                          <a:spcPct val="115000"/>
                        </a:lnSpc>
                        <a:spcBef>
                          <a:spcPts val="0"/>
                        </a:spcBef>
                        <a:spcAft>
                          <a:spcPts val="0"/>
                        </a:spcAft>
                        <a:buFont typeface="Wingdings"/>
                        <a:buNone/>
                      </a:pPr>
                      <a:endParaRPr lang="en-US" sz="1200" dirty="0">
                        <a:latin typeface="+mn-lt"/>
                        <a:ea typeface="Calibri"/>
                      </a:endParaRPr>
                    </a:p>
                  </a:txBody>
                  <a:tcPr marL="54864" marR="54864" marT="0" marB="0" anchor="ctr"/>
                </a:tc>
              </a:tr>
              <a:tr h="1760530">
                <a:tc>
                  <a:txBody>
                    <a:bodyPr/>
                    <a:lstStyle/>
                    <a:p>
                      <a:pPr marL="0" marR="0" algn="l">
                        <a:lnSpc>
                          <a:spcPct val="115000"/>
                        </a:lnSpc>
                        <a:spcBef>
                          <a:spcPts val="0"/>
                        </a:spcBef>
                        <a:spcAft>
                          <a:spcPts val="0"/>
                        </a:spcAft>
                      </a:pPr>
                      <a:r>
                        <a:rPr lang="en-US" sz="1200" baseline="0" dirty="0" smtClean="0">
                          <a:solidFill>
                            <a:schemeClr val="tx1"/>
                          </a:solidFill>
                          <a:latin typeface="+mn-lt"/>
                          <a:ea typeface="Calibri"/>
                        </a:rPr>
                        <a:t>UPS Pickup Window for return to Measured Progress  (Paper and secure testing materials)</a:t>
                      </a:r>
                      <a:endParaRPr lang="en-US" sz="1200" dirty="0" smtClean="0">
                        <a:solidFill>
                          <a:schemeClr val="tx1"/>
                        </a:solidFill>
                        <a:latin typeface="+mn-lt"/>
                        <a:ea typeface="Calibri"/>
                      </a:endParaRPr>
                    </a:p>
                  </a:txBody>
                  <a:tcPr marL="57618" marR="57618" marT="0" marB="0" anchor="ctr"/>
                </a:tc>
                <a:tc>
                  <a:txBody>
                    <a:bodyPr/>
                    <a:lstStyle/>
                    <a:p>
                      <a:pPr marL="0" marR="0" algn="ctr">
                        <a:lnSpc>
                          <a:spcPct val="115000"/>
                        </a:lnSpc>
                        <a:spcBef>
                          <a:spcPts val="0"/>
                        </a:spcBef>
                        <a:spcAft>
                          <a:spcPts val="0"/>
                        </a:spcAft>
                      </a:pPr>
                      <a:r>
                        <a:rPr lang="en-US" sz="1200" b="0" dirty="0" smtClean="0">
                          <a:solidFill>
                            <a:schemeClr val="tx1"/>
                          </a:solidFill>
                          <a:latin typeface="+mn-lt"/>
                          <a:ea typeface="Calibri"/>
                        </a:rPr>
                        <a:t>05/23/2018-06/12/2018</a:t>
                      </a:r>
                      <a:endParaRPr lang="en-US" sz="1200" b="0" dirty="0">
                        <a:solidFill>
                          <a:schemeClr val="tx1"/>
                        </a:solidFill>
                        <a:latin typeface="+mn-lt"/>
                        <a:ea typeface="Calibri"/>
                      </a:endParaRPr>
                    </a:p>
                  </a:txBody>
                  <a:tcPr marL="57618" marR="57618" marT="0" marB="0" anchor="ctr"/>
                </a:tc>
                <a:tc>
                  <a:txBody>
                    <a:bodyPr/>
                    <a:lstStyle/>
                    <a:p>
                      <a:pPr marL="228600" marR="0" lvl="0" indent="-228600">
                        <a:lnSpc>
                          <a:spcPct val="115000"/>
                        </a:lnSpc>
                        <a:spcBef>
                          <a:spcPts val="0"/>
                        </a:spcBef>
                        <a:spcAft>
                          <a:spcPts val="0"/>
                        </a:spcAft>
                        <a:buFont typeface="Wingdings"/>
                        <a:buChar char=""/>
                      </a:pPr>
                      <a:r>
                        <a:rPr lang="en-US" sz="1200" dirty="0" smtClean="0">
                          <a:latin typeface="+mn-lt"/>
                          <a:ea typeface="Calibri"/>
                        </a:rPr>
                        <a:t>All secure</a:t>
                      </a:r>
                      <a:r>
                        <a:rPr lang="en-US" sz="1200" baseline="0" dirty="0" smtClean="0">
                          <a:latin typeface="+mn-lt"/>
                          <a:ea typeface="Calibri"/>
                        </a:rPr>
                        <a:t> materials must be pick up/ returned by 06/12/18.</a:t>
                      </a:r>
                    </a:p>
                    <a:p>
                      <a:pPr marL="228600" marR="0" lvl="0" indent="-228600">
                        <a:lnSpc>
                          <a:spcPct val="115000"/>
                        </a:lnSpc>
                        <a:spcBef>
                          <a:spcPts val="0"/>
                        </a:spcBef>
                        <a:spcAft>
                          <a:spcPts val="0"/>
                        </a:spcAft>
                        <a:buFont typeface="Wingdings"/>
                        <a:buChar char=""/>
                      </a:pPr>
                      <a:r>
                        <a:rPr lang="en-US" sz="1200" baseline="0" dirty="0" smtClean="0">
                          <a:latin typeface="+mn-lt"/>
                          <a:ea typeface="Calibri"/>
                        </a:rPr>
                        <a:t>*Tactile graphics must be pick up/ returned by 06/15/2018</a:t>
                      </a:r>
                      <a:endParaRPr lang="en-US" sz="1200" dirty="0">
                        <a:latin typeface="+mn-lt"/>
                        <a:ea typeface="Calibri"/>
                      </a:endParaRPr>
                    </a:p>
                  </a:txBody>
                  <a:tcPr marL="54864" marR="54864" marT="0" marB="0" anchor="ctr"/>
                </a:tc>
              </a:tr>
            </a:tbl>
          </a:graphicData>
        </a:graphic>
      </p:graphicFrame>
      <p:pic>
        <p:nvPicPr>
          <p:cNvPr id="5" name="Picture 9" descr="C:\Documents and Settings\bjohnson\Local Settings\Temporary Internet Files\Content.IE5\0FK23AV3\MC900311984[1].wmf"/>
          <p:cNvPicPr>
            <a:picLocks noChangeAspect="1" noChangeArrowheads="1"/>
          </p:cNvPicPr>
          <p:nvPr/>
        </p:nvPicPr>
        <p:blipFill>
          <a:blip r:embed="rId2" cstate="print"/>
          <a:srcRect/>
          <a:stretch>
            <a:fillRect/>
          </a:stretch>
        </p:blipFill>
        <p:spPr bwMode="auto">
          <a:xfrm>
            <a:off x="6019800" y="533400"/>
            <a:ext cx="1143000" cy="884238"/>
          </a:xfrm>
          <a:prstGeom prst="rect">
            <a:avLst/>
          </a:prstGeom>
          <a:noFill/>
          <a:ln w="9525">
            <a:noFill/>
            <a:miter lim="800000"/>
            <a:headEnd/>
            <a:tailEnd/>
          </a:ln>
        </p:spPr>
      </p:pic>
      <p:sp>
        <p:nvSpPr>
          <p:cNvPr id="6" name="Title 5"/>
          <p:cNvSpPr>
            <a:spLocks noGrp="1"/>
          </p:cNvSpPr>
          <p:nvPr>
            <p:ph type="title"/>
          </p:nvPr>
        </p:nvSpPr>
        <p:spPr>
          <a:xfrm>
            <a:off x="381000" y="228600"/>
            <a:ext cx="8001000" cy="1143000"/>
          </a:xfrm>
        </p:spPr>
        <p:txBody>
          <a:bodyPr/>
          <a:lstStyle/>
          <a:p>
            <a:r>
              <a:rPr lang="en-US" dirty="0" smtClean="0"/>
              <a:t>Shipment Dates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Testing Reminders </a:t>
            </a:r>
            <a:endParaRPr lang="en-US" dirty="0"/>
          </a:p>
        </p:txBody>
      </p:sp>
      <p:sp>
        <p:nvSpPr>
          <p:cNvPr id="4" name="TextBox 7"/>
          <p:cNvSpPr txBox="1">
            <a:spLocks noGrp="1" noChangeArrowheads="1"/>
          </p:cNvSpPr>
          <p:nvPr>
            <p:ph idx="1"/>
          </p:nvPr>
        </p:nvSpPr>
        <p:spPr bwMode="auto">
          <a:xfrm>
            <a:off x="457200" y="1828800"/>
            <a:ext cx="8305800" cy="3342453"/>
          </a:xfrm>
          <a:prstGeom prst="rect">
            <a:avLst/>
          </a:prstGeom>
          <a:noFill/>
          <a:ln w="9525">
            <a:noFill/>
            <a:miter lim="800000"/>
            <a:headEnd/>
            <a:tailEnd/>
          </a:ln>
        </p:spPr>
        <p:txBody>
          <a:bodyPr wrap="square">
            <a:spAutoFit/>
          </a:bodyPr>
          <a:lstStyle/>
          <a:p>
            <a:pPr>
              <a:buFont typeface="Wingdings" panose="05000000000000000000" pitchFamily="2" charset="2"/>
              <a:buChar char="q"/>
              <a:defRPr/>
            </a:pPr>
            <a:r>
              <a:rPr lang="en-US" sz="2400" dirty="0" smtClean="0"/>
              <a:t>1) Remind </a:t>
            </a:r>
            <a:r>
              <a:rPr lang="en-US" sz="2400" dirty="0"/>
              <a:t>STCs and Test </a:t>
            </a:r>
            <a:r>
              <a:rPr lang="en-US" sz="2400" dirty="0" smtClean="0"/>
              <a:t>Administrators </a:t>
            </a:r>
            <a:r>
              <a:rPr lang="en-US" sz="2400" dirty="0"/>
              <a:t>to: </a:t>
            </a:r>
            <a:endParaRPr lang="en-US" sz="2400" dirty="0" smtClean="0"/>
          </a:p>
          <a:p>
            <a:pPr marL="0" indent="0">
              <a:buNone/>
              <a:defRPr/>
            </a:pPr>
            <a:endParaRPr lang="en-US" sz="2400" dirty="0"/>
          </a:p>
          <a:p>
            <a:pPr marL="685800" lvl="1" indent="-342900">
              <a:buFont typeface="Wingdings" panose="05000000000000000000" pitchFamily="2" charset="2"/>
              <a:buChar char="q"/>
              <a:defRPr/>
            </a:pPr>
            <a:r>
              <a:rPr lang="en-US" sz="2400" dirty="0" smtClean="0"/>
              <a:t>review </a:t>
            </a:r>
            <a:r>
              <a:rPr lang="en-US" sz="2400" dirty="0"/>
              <a:t>and be familiar with IEPs </a:t>
            </a:r>
            <a:r>
              <a:rPr lang="en-US" sz="2400" u="sng" dirty="0"/>
              <a:t>before</a:t>
            </a:r>
            <a:r>
              <a:rPr lang="en-US" sz="2400" dirty="0"/>
              <a:t> testing </a:t>
            </a:r>
            <a:r>
              <a:rPr lang="en-US" sz="2400" dirty="0" smtClean="0"/>
              <a:t>begins</a:t>
            </a:r>
            <a:endParaRPr lang="en-US" sz="2400" dirty="0"/>
          </a:p>
          <a:p>
            <a:pPr marL="685800" lvl="1" indent="-342900">
              <a:buFont typeface="Wingdings" panose="05000000000000000000" pitchFamily="2" charset="2"/>
              <a:buChar char="q"/>
              <a:defRPr/>
            </a:pPr>
            <a:r>
              <a:rPr lang="en-US" sz="2400" dirty="0" smtClean="0"/>
              <a:t>be </a:t>
            </a:r>
            <a:r>
              <a:rPr lang="en-US" sz="2400" dirty="0"/>
              <a:t>sure each </a:t>
            </a:r>
            <a:r>
              <a:rPr lang="en-US" sz="2400" dirty="0" smtClean="0"/>
              <a:t>student is using the </a:t>
            </a:r>
            <a:r>
              <a:rPr lang="en-US" sz="2400" b="1" u="sng" dirty="0" smtClean="0"/>
              <a:t>correct </a:t>
            </a:r>
            <a:r>
              <a:rPr lang="en-US" sz="2400" dirty="0"/>
              <a:t>student authorization ticket</a:t>
            </a:r>
          </a:p>
          <a:p>
            <a:pPr marL="685800" lvl="1" indent="-342900">
              <a:buFont typeface="Wingdings" panose="05000000000000000000" pitchFamily="2" charset="2"/>
              <a:buChar char="q"/>
              <a:defRPr/>
            </a:pPr>
            <a:r>
              <a:rPr lang="en-US" sz="2400" dirty="0"/>
              <a:t>Submit request to invalidate test to LAC (</a:t>
            </a:r>
            <a:r>
              <a:rPr lang="en-US" sz="2400" dirty="0" smtClean="0"/>
              <a:t>track in Appendix N) </a:t>
            </a:r>
            <a:r>
              <a:rPr lang="en-US" sz="2400" b="1" u="sng" dirty="0" smtClean="0"/>
              <a:t>before </a:t>
            </a:r>
            <a:r>
              <a:rPr lang="en-US" sz="2400" b="1" u="sng" dirty="0"/>
              <a:t>the online testing window </a:t>
            </a:r>
            <a:r>
              <a:rPr lang="en-US" sz="2400" b="1" u="sng" dirty="0" smtClean="0"/>
              <a:t>closes</a:t>
            </a:r>
          </a:p>
        </p:txBody>
      </p:sp>
      <p:pic>
        <p:nvPicPr>
          <p:cNvPr id="9219" name="Picture 3" descr="C:\Users\TPayton\AppData\Local\Microsoft\Windows\Temporary Internet Files\Content.IE5\1DJE0MO2\REMINDER-01[1].gif"/>
          <p:cNvPicPr>
            <a:picLocks noChangeAspect="1" noChangeArrowheads="1"/>
          </p:cNvPicPr>
          <p:nvPr/>
        </p:nvPicPr>
        <p:blipFill>
          <a:blip r:embed="rId2" cstate="print"/>
          <a:srcRect/>
          <a:stretch>
            <a:fillRect/>
          </a:stretch>
        </p:blipFill>
        <p:spPr bwMode="auto">
          <a:xfrm>
            <a:off x="5715000" y="457200"/>
            <a:ext cx="1981200" cy="10607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Additional Reminders </a:t>
            </a:r>
            <a:endParaRPr lang="en-US" dirty="0"/>
          </a:p>
        </p:txBody>
      </p:sp>
      <p:sp>
        <p:nvSpPr>
          <p:cNvPr id="4" name="TextBox 7"/>
          <p:cNvSpPr txBox="1">
            <a:spLocks noGrp="1" noChangeArrowheads="1"/>
          </p:cNvSpPr>
          <p:nvPr>
            <p:ph idx="1"/>
          </p:nvPr>
        </p:nvSpPr>
        <p:spPr bwMode="auto">
          <a:xfrm>
            <a:off x="457200" y="1828800"/>
            <a:ext cx="8305800" cy="4413516"/>
          </a:xfrm>
          <a:prstGeom prst="rect">
            <a:avLst/>
          </a:prstGeom>
          <a:noFill/>
          <a:ln w="9525">
            <a:noFill/>
            <a:miter lim="800000"/>
            <a:headEnd/>
            <a:tailEnd/>
          </a:ln>
        </p:spPr>
        <p:txBody>
          <a:bodyPr wrap="square">
            <a:spAutoFit/>
          </a:bodyPr>
          <a:lstStyle/>
          <a:p>
            <a:pPr marL="352425" lvl="1" indent="-352425">
              <a:buClr>
                <a:srgbClr val="000000"/>
              </a:buClr>
              <a:buSzPct val="70000"/>
              <a:buFont typeface="Wingdings" panose="05000000000000000000" pitchFamily="2" charset="2"/>
              <a:buChar char="q"/>
              <a:defRPr/>
            </a:pPr>
            <a:r>
              <a:rPr lang="en-US" sz="2400" dirty="0" smtClean="0"/>
              <a:t>Be sure each paper test-taker is using his/her correct answer sheet with preprinted ID label.</a:t>
            </a:r>
          </a:p>
          <a:p>
            <a:pPr marL="352425" lvl="1" indent="-352425">
              <a:buClr>
                <a:srgbClr val="000000"/>
              </a:buClr>
              <a:buSzPct val="70000"/>
              <a:buFont typeface="Wingdings" panose="05000000000000000000" pitchFamily="2" charset="2"/>
              <a:buChar char="q"/>
              <a:defRPr/>
            </a:pPr>
            <a:endParaRPr lang="en-US" sz="2400" dirty="0" smtClean="0"/>
          </a:p>
          <a:p>
            <a:pPr marL="352425" lvl="1" indent="-352425">
              <a:buClr>
                <a:srgbClr val="000000"/>
              </a:buClr>
              <a:buSzPct val="70000"/>
              <a:buFont typeface="Wingdings" panose="05000000000000000000" pitchFamily="2" charset="2"/>
              <a:buChar char="q"/>
              <a:defRPr/>
            </a:pPr>
            <a:r>
              <a:rPr lang="en-US" sz="2400" dirty="0"/>
              <a:t>Be cognizant of students with similar names when distributing answer sheets. Be sure the </a:t>
            </a:r>
            <a:r>
              <a:rPr lang="en-US" sz="2400" dirty="0" smtClean="0"/>
              <a:t>student checks </a:t>
            </a:r>
            <a:r>
              <a:rPr lang="en-US" sz="2400" dirty="0"/>
              <a:t>the sheet for other correct demographic information</a:t>
            </a:r>
            <a:r>
              <a:rPr lang="en-US" sz="2400" dirty="0" smtClean="0"/>
              <a:t>.</a:t>
            </a:r>
          </a:p>
          <a:p>
            <a:pPr marL="0" lvl="1" indent="0">
              <a:buClr>
                <a:srgbClr val="000000"/>
              </a:buClr>
              <a:buSzPct val="70000"/>
              <a:buNone/>
              <a:defRPr/>
            </a:pPr>
            <a:endParaRPr lang="en-US" sz="2400" dirty="0" smtClean="0"/>
          </a:p>
          <a:p>
            <a:pPr marL="352425" lvl="1" indent="-352425">
              <a:buClr>
                <a:srgbClr val="000000"/>
              </a:buClr>
              <a:buSzPct val="70000"/>
              <a:buFont typeface="Wingdings" panose="05000000000000000000" pitchFamily="2" charset="2"/>
              <a:buChar char="q"/>
              <a:defRPr/>
            </a:pPr>
            <a:r>
              <a:rPr lang="en-US" sz="2400" dirty="0" smtClean="0"/>
              <a:t>Have students sign a Student Tracking Form to indicate they have taken the test and returned all test materials.</a:t>
            </a:r>
          </a:p>
          <a:p>
            <a:pPr marL="822325" lvl="2" indent="-352425">
              <a:buClr>
                <a:srgbClr val="000000"/>
              </a:buClr>
              <a:buSzPct val="70000"/>
              <a:buFont typeface="Wingdings" panose="05000000000000000000" pitchFamily="2" charset="2"/>
              <a:buChar char="q"/>
              <a:defRPr/>
            </a:pPr>
            <a:r>
              <a:rPr lang="en-US" sz="2000" dirty="0" smtClean="0"/>
              <a:t>See steps for exporting a student roster in HSA Portal</a:t>
            </a:r>
          </a:p>
          <a:p>
            <a:pPr marL="352425" indent="-352425">
              <a:buClr>
                <a:srgbClr val="000000"/>
              </a:buClr>
              <a:defRPr/>
            </a:pPr>
            <a:endParaRPr lang="en-US" sz="1800" dirty="0">
              <a:solidFill>
                <a:srgbClr val="000000"/>
              </a:solidFill>
            </a:endParaRPr>
          </a:p>
        </p:txBody>
      </p:sp>
      <p:pic>
        <p:nvPicPr>
          <p:cNvPr id="9219" name="Picture 3" descr="C:\Users\TPayton\AppData\Local\Microsoft\Windows\Temporary Internet Files\Content.IE5\1DJE0MO2\REMINDER-01[1].gif"/>
          <p:cNvPicPr>
            <a:picLocks noChangeAspect="1" noChangeArrowheads="1"/>
          </p:cNvPicPr>
          <p:nvPr/>
        </p:nvPicPr>
        <p:blipFill>
          <a:blip r:embed="rId2" cstate="print"/>
          <a:srcRect/>
          <a:stretch>
            <a:fillRect/>
          </a:stretch>
        </p:blipFill>
        <p:spPr bwMode="auto">
          <a:xfrm>
            <a:off x="6781800" y="609600"/>
            <a:ext cx="1981200" cy="106077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438"/>
            <a:ext cx="8229600" cy="735996"/>
          </a:xfrm>
        </p:spPr>
        <p:txBody>
          <a:bodyPr/>
          <a:lstStyle/>
          <a:p>
            <a:r>
              <a:rPr lang="en-US" dirty="0" smtClean="0">
                <a:solidFill>
                  <a:schemeClr val="tx1"/>
                </a:solidFill>
              </a:rPr>
              <a:t>Export Student Roster - Step 1</a:t>
            </a:r>
            <a:endParaRPr lang="en-US" dirty="0">
              <a:solidFill>
                <a:schemeClr val="tx1"/>
              </a:solidFill>
            </a:endParaRPr>
          </a:p>
        </p:txBody>
      </p:sp>
      <p:sp>
        <p:nvSpPr>
          <p:cNvPr id="5" name="Content Placeholder 4"/>
          <p:cNvSpPr>
            <a:spLocks noGrp="1"/>
          </p:cNvSpPr>
          <p:nvPr>
            <p:ph idx="1"/>
          </p:nvPr>
        </p:nvSpPr>
        <p:spPr>
          <a:xfrm>
            <a:off x="304800" y="1676400"/>
            <a:ext cx="8390586" cy="4904509"/>
          </a:xfrm>
        </p:spPr>
        <p:txBody>
          <a:bodyPr/>
          <a:lstStyle/>
          <a:p>
            <a:pPr lvl="0"/>
            <a:r>
              <a:rPr lang="en-US" sz="2800" dirty="0"/>
              <a:t>Log in to </a:t>
            </a:r>
            <a:r>
              <a:rPr lang="en-US" sz="2800" u="sng" dirty="0">
                <a:hlinkClick r:id="rId3"/>
              </a:rPr>
              <a:t>hsaportal.measuredprogress.org</a:t>
            </a:r>
            <a:r>
              <a:rPr lang="en-US" sz="2800" dirty="0"/>
              <a:t> with your HSA Portal username and password</a:t>
            </a:r>
            <a:r>
              <a:rPr lang="en-US" sz="2800" dirty="0" smtClean="0"/>
              <a:t>.</a:t>
            </a:r>
          </a:p>
          <a:p>
            <a:pPr lvl="0"/>
            <a:endParaRPr lang="en-US" sz="2800" dirty="0"/>
          </a:p>
          <a:p>
            <a:pPr lvl="0"/>
            <a:endParaRPr lang="en-US" sz="2800" dirty="0" smtClean="0"/>
          </a:p>
          <a:p>
            <a:pPr lvl="0"/>
            <a:endParaRPr lang="en-US" sz="2800" dirty="0"/>
          </a:p>
          <a:p>
            <a:pPr lvl="0"/>
            <a:endParaRPr lang="en-US" sz="2800" dirty="0" smtClean="0"/>
          </a:p>
          <a:p>
            <a:pPr lvl="0"/>
            <a:endParaRPr lang="en-US" sz="2800" dirty="0"/>
          </a:p>
          <a:p>
            <a:pPr lvl="0"/>
            <a:endParaRPr lang="en-US" sz="2800" dirty="0" smtClean="0"/>
          </a:p>
          <a:p>
            <a:pPr lvl="0"/>
            <a:r>
              <a:rPr lang="en-US" sz="2800" dirty="0" smtClean="0"/>
              <a:t>Click </a:t>
            </a:r>
            <a:r>
              <a:rPr lang="en-US" sz="2800" b="1" dirty="0" smtClean="0"/>
              <a:t>Administration</a:t>
            </a:r>
            <a:endParaRPr lang="en-US" sz="2800" b="1" dirty="0"/>
          </a:p>
          <a:p>
            <a:endParaRPr lang="en-US" sz="2800" dirty="0" smtClean="0"/>
          </a:p>
          <a:p>
            <a:pPr>
              <a:buNone/>
            </a:pPr>
            <a:r>
              <a:rPr lang="en-US" sz="2800" dirty="0" smtClean="0"/>
              <a:t> </a:t>
            </a:r>
          </a:p>
          <a:p>
            <a:endParaRPr lang="en-US" sz="2800" dirty="0" smtClean="0"/>
          </a:p>
          <a:p>
            <a:pPr>
              <a:buNone/>
            </a:pPr>
            <a:endParaRPr lang="en-US" sz="2800" dirty="0" smtClean="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971800" y="2838450"/>
            <a:ext cx="2514600" cy="2876550"/>
          </a:xfrm>
          <a:prstGeom prst="rect">
            <a:avLst/>
          </a:prstGeom>
          <a:ln>
            <a:noFill/>
          </a:ln>
          <a:effectLst>
            <a:outerShdw blurRad="292100" dist="139700" dir="2700000" algn="tl" rotWithShape="0">
              <a:srgbClr val="333333">
                <a:alpha val="65000"/>
              </a:srgbClr>
            </a:outerShdw>
          </a:effec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746885" y="3250565"/>
            <a:ext cx="4812030" cy="19310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ryland State new">
  <a:themeElements>
    <a:clrScheme name="MSDE PowerPoint Template 12">
      <a:dk1>
        <a:srgbClr val="000000"/>
      </a:dk1>
      <a:lt1>
        <a:srgbClr val="FFFFFF"/>
      </a:lt1>
      <a:dk2>
        <a:srgbClr val="420000"/>
      </a:dk2>
      <a:lt2>
        <a:srgbClr val="000000"/>
      </a:lt2>
      <a:accent1>
        <a:srgbClr val="CCCC00"/>
      </a:accent1>
      <a:accent2>
        <a:srgbClr val="F7D43F"/>
      </a:accent2>
      <a:accent3>
        <a:srgbClr val="FFFFFF"/>
      </a:accent3>
      <a:accent4>
        <a:srgbClr val="000000"/>
      </a:accent4>
      <a:accent5>
        <a:srgbClr val="E2E2AA"/>
      </a:accent5>
      <a:accent6>
        <a:srgbClr val="E0C038"/>
      </a:accent6>
      <a:hlink>
        <a:srgbClr val="996633"/>
      </a:hlink>
      <a:folHlink>
        <a:srgbClr val="993300"/>
      </a:folHlink>
    </a:clrScheme>
    <a:fontScheme name="MSDE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DE PowerPoint Templa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DE PowerPoint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DE PowerPoint Templa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MSDE PowerPoint Templa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MSDE PowerPoint Templa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MSDE PowerPoint Templa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MSDE PowerPoint Templa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MSDE PowerPoint Templa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MSDE PowerPoint Template 10">
        <a:dk1>
          <a:srgbClr val="000000"/>
        </a:dk1>
        <a:lt1>
          <a:srgbClr val="FFFFFF"/>
        </a:lt1>
        <a:dk2>
          <a:srgbClr val="420000"/>
        </a:dk2>
        <a:lt2>
          <a:srgbClr val="000000"/>
        </a:lt2>
        <a:accent1>
          <a:srgbClr val="CCCC00"/>
        </a:accent1>
        <a:accent2>
          <a:srgbClr val="F4E30C"/>
        </a:accent2>
        <a:accent3>
          <a:srgbClr val="FFFFFF"/>
        </a:accent3>
        <a:accent4>
          <a:srgbClr val="000000"/>
        </a:accent4>
        <a:accent5>
          <a:srgbClr val="E2E2AA"/>
        </a:accent5>
        <a:accent6>
          <a:srgbClr val="DDCE0A"/>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11">
        <a:dk1>
          <a:srgbClr val="000000"/>
        </a:dk1>
        <a:lt1>
          <a:srgbClr val="FFFFFF"/>
        </a:lt1>
        <a:dk2>
          <a:srgbClr val="420000"/>
        </a:dk2>
        <a:lt2>
          <a:srgbClr val="000000"/>
        </a:lt2>
        <a:accent1>
          <a:srgbClr val="CCCC00"/>
        </a:accent1>
        <a:accent2>
          <a:srgbClr val="F7F23F"/>
        </a:accent2>
        <a:accent3>
          <a:srgbClr val="FFFFFF"/>
        </a:accent3>
        <a:accent4>
          <a:srgbClr val="000000"/>
        </a:accent4>
        <a:accent5>
          <a:srgbClr val="E2E2AA"/>
        </a:accent5>
        <a:accent6>
          <a:srgbClr val="E0DB38"/>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12">
        <a:dk1>
          <a:srgbClr val="000000"/>
        </a:dk1>
        <a:lt1>
          <a:srgbClr val="FFFFFF"/>
        </a:lt1>
        <a:dk2>
          <a:srgbClr val="420000"/>
        </a:dk2>
        <a:lt2>
          <a:srgbClr val="000000"/>
        </a:lt2>
        <a:accent1>
          <a:srgbClr val="CCCC00"/>
        </a:accent1>
        <a:accent2>
          <a:srgbClr val="F7D43F"/>
        </a:accent2>
        <a:accent3>
          <a:srgbClr val="FFFFFF"/>
        </a:accent3>
        <a:accent4>
          <a:srgbClr val="000000"/>
        </a:accent4>
        <a:accent5>
          <a:srgbClr val="E2E2AA"/>
        </a:accent5>
        <a:accent6>
          <a:srgbClr val="E0C038"/>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Maryland State new</Template>
  <TotalTime>4785</TotalTime>
  <Words>1325</Words>
  <Application>Microsoft Office PowerPoint</Application>
  <PresentationFormat>On-screen Show (4:3)</PresentationFormat>
  <Paragraphs>200</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Maryland State new</vt:lpstr>
      <vt:lpstr>Maryland State  Department of Education</vt:lpstr>
      <vt:lpstr>Paper Accommodated Administration Schedule </vt:lpstr>
      <vt:lpstr>Online Administration Schedule </vt:lpstr>
      <vt:lpstr>Submission Dates (Files)</vt:lpstr>
      <vt:lpstr>Submission Dates (Additional Orders) </vt:lpstr>
      <vt:lpstr>Shipment Dates</vt:lpstr>
      <vt:lpstr>Testing Reminders </vt:lpstr>
      <vt:lpstr>Additional Reminders </vt:lpstr>
      <vt:lpstr>Export Student Roster - Step 1</vt:lpstr>
      <vt:lpstr>Export Student Roster - Step 2 </vt:lpstr>
      <vt:lpstr>Export Student Roster - Step 3</vt:lpstr>
      <vt:lpstr>Export Student Roster - Step 4</vt:lpstr>
      <vt:lpstr>Export Student Roster - Step 5</vt:lpstr>
      <vt:lpstr>Export Student Roster - Step 6</vt:lpstr>
      <vt:lpstr>Additional Reminders </vt:lpstr>
      <vt:lpstr>PowerPoint Presentation</vt:lpstr>
      <vt:lpstr>Transcribing Reminders </vt:lpstr>
      <vt:lpstr>  Returning Shipment</vt:lpstr>
      <vt:lpstr>Pick-up Procedures</vt:lpstr>
      <vt:lpstr> Administration Results </vt:lpstr>
      <vt:lpstr>Site Readiness Test</vt:lpstr>
      <vt:lpstr>PRACTICE!</vt:lpstr>
      <vt:lpstr>Contact Information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State  Department of Education</dc:title>
  <dc:creator>TPayton</dc:creator>
  <cp:lastModifiedBy>Brianna Creed</cp:lastModifiedBy>
  <cp:revision>152</cp:revision>
  <cp:lastPrinted>2014-07-10T16:25:12Z</cp:lastPrinted>
  <dcterms:created xsi:type="dcterms:W3CDTF">2015-11-18T13:38:31Z</dcterms:created>
  <dcterms:modified xsi:type="dcterms:W3CDTF">2018-03-16T18:30:40Z</dcterms:modified>
</cp:coreProperties>
</file>